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6" r:id="rId3"/>
    <p:sldId id="265" r:id="rId4"/>
    <p:sldId id="282" r:id="rId5"/>
    <p:sldId id="276" r:id="rId6"/>
    <p:sldId id="275" r:id="rId7"/>
    <p:sldId id="269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206" y="754"/>
      </p:cViewPr>
      <p:guideLst>
        <p:guide orient="horz" pos="2112"/>
        <p:guide pos="3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191A41-E39D-410A-90E0-2DD4EDF1D9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B680E-8F3F-442F-AA43-82AFA0991AD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0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0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7443"/>
            <a:ext cx="12192000" cy="68654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48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60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lang="zh-CN" altLang="en-US" sz="3600" dirty="0"/>
              <a:t>环境逻辑结构</a:t>
            </a:r>
            <a:endParaRPr sz="3600" dirty="0"/>
          </a:p>
        </p:txBody>
      </p:sp>
      <p:sp>
        <p:nvSpPr>
          <p:cNvPr id="483" name="Shape 483"/>
          <p:cNvSpPr/>
          <p:nvPr/>
        </p:nvSpPr>
        <p:spPr>
          <a:xfrm flipV="1">
            <a:off x="6272172" y="1379034"/>
            <a:ext cx="1" cy="4660085"/>
          </a:xfrm>
          <a:prstGeom prst="line">
            <a:avLst/>
          </a:prstGeom>
          <a:ln w="76200">
            <a:solidFill>
              <a:schemeClr val="accent1">
                <a:hueOff val="550649"/>
                <a:satOff val="22840"/>
                <a:lumOff val="-37250"/>
              </a:schemeClr>
            </a:solidFill>
            <a:custDash>
              <a:ds d="200000" sp="200000"/>
            </a:custDash>
            <a:miter lim="400000"/>
          </a:ln>
        </p:spPr>
        <p:txBody>
          <a:bodyPr lIns="25400" tIns="25400" rIns="25400" bIns="25400" anchor="ctr"/>
          <a:lstStyle/>
          <a:p>
            <a:pPr>
              <a:defRPr sz="5000"/>
            </a:pPr>
            <a:endParaRPr sz="2500"/>
          </a:p>
        </p:txBody>
      </p:sp>
      <p:sp>
        <p:nvSpPr>
          <p:cNvPr id="484" name="Shape 484"/>
          <p:cNvSpPr/>
          <p:nvPr/>
        </p:nvSpPr>
        <p:spPr>
          <a:xfrm flipV="1">
            <a:off x="10137615" y="1379034"/>
            <a:ext cx="1" cy="4660085"/>
          </a:xfrm>
          <a:prstGeom prst="line">
            <a:avLst/>
          </a:prstGeom>
          <a:ln w="762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25400" tIns="25400" rIns="25400" bIns="25400" anchor="ctr"/>
          <a:lstStyle/>
          <a:p>
            <a:pPr>
              <a:defRPr sz="5000"/>
            </a:pPr>
            <a:endParaRPr sz="2500"/>
          </a:p>
        </p:txBody>
      </p:sp>
      <p:grpSp>
        <p:nvGrpSpPr>
          <p:cNvPr id="3" name="组合 2"/>
          <p:cNvGrpSpPr/>
          <p:nvPr/>
        </p:nvGrpSpPr>
        <p:grpSpPr>
          <a:xfrm>
            <a:off x="9926131" y="3082078"/>
            <a:ext cx="422968" cy="718838"/>
            <a:chOff x="9926131" y="2935510"/>
            <a:chExt cx="422968" cy="718838"/>
          </a:xfrm>
        </p:grpSpPr>
        <p:sp>
          <p:nvSpPr>
            <p:cNvPr id="486" name="Shape 486"/>
            <p:cNvSpPr/>
            <p:nvPr/>
          </p:nvSpPr>
          <p:spPr>
            <a:xfrm>
              <a:off x="9926131" y="2935510"/>
              <a:ext cx="116152" cy="718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696" h="20892" extrusionOk="0">
                  <a:moveTo>
                    <a:pt x="17696" y="0"/>
                  </a:moveTo>
                  <a:cubicBezTo>
                    <a:pt x="-3904" y="2643"/>
                    <a:pt x="338" y="10633"/>
                    <a:pt x="338" y="11964"/>
                  </a:cubicBezTo>
                  <a:cubicBezTo>
                    <a:pt x="9728" y="12288"/>
                    <a:pt x="10299" y="13240"/>
                    <a:pt x="9149" y="14164"/>
                  </a:cubicBezTo>
                  <a:cubicBezTo>
                    <a:pt x="8000" y="15089"/>
                    <a:pt x="7454" y="17067"/>
                    <a:pt x="8576" y="18044"/>
                  </a:cubicBezTo>
                  <a:cubicBezTo>
                    <a:pt x="9726" y="19020"/>
                    <a:pt x="8711" y="19020"/>
                    <a:pt x="5317" y="19537"/>
                  </a:cubicBezTo>
                  <a:cubicBezTo>
                    <a:pt x="8164" y="21600"/>
                    <a:pt x="17696" y="20895"/>
                    <a:pt x="17696" y="20107"/>
                  </a:cubicBezTo>
                  <a:cubicBezTo>
                    <a:pt x="17696" y="20107"/>
                    <a:pt x="17696" y="3348"/>
                    <a:pt x="17696" y="0"/>
                  </a:cubicBezTo>
                  <a:close/>
                  <a:moveTo>
                    <a:pt x="12383" y="19371"/>
                  </a:moveTo>
                  <a:cubicBezTo>
                    <a:pt x="13369" y="19371"/>
                    <a:pt x="14137" y="19522"/>
                    <a:pt x="14137" y="19705"/>
                  </a:cubicBezTo>
                  <a:cubicBezTo>
                    <a:pt x="14164" y="19888"/>
                    <a:pt x="13369" y="20040"/>
                    <a:pt x="12383" y="20040"/>
                  </a:cubicBezTo>
                  <a:cubicBezTo>
                    <a:pt x="11398" y="20040"/>
                    <a:pt x="10629" y="19888"/>
                    <a:pt x="10629" y="19705"/>
                  </a:cubicBezTo>
                  <a:cubicBezTo>
                    <a:pt x="10629" y="19517"/>
                    <a:pt x="11425" y="19371"/>
                    <a:pt x="12383" y="19371"/>
                  </a:cubicBezTo>
                  <a:close/>
                </a:path>
              </a:pathLst>
            </a:custGeom>
            <a:solidFill>
              <a:schemeClr val="accent1">
                <a:hueOff val="550649"/>
                <a:satOff val="22840"/>
                <a:lumOff val="-3725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  <p:sp>
          <p:nvSpPr>
            <p:cNvPr id="487" name="Shape 487"/>
            <p:cNvSpPr/>
            <p:nvPr/>
          </p:nvSpPr>
          <p:spPr>
            <a:xfrm>
              <a:off x="10232947" y="2935510"/>
              <a:ext cx="116152" cy="718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696" h="20892" extrusionOk="0">
                  <a:moveTo>
                    <a:pt x="17696" y="0"/>
                  </a:moveTo>
                  <a:cubicBezTo>
                    <a:pt x="-3904" y="2643"/>
                    <a:pt x="338" y="10633"/>
                    <a:pt x="338" y="11964"/>
                  </a:cubicBezTo>
                  <a:cubicBezTo>
                    <a:pt x="9728" y="12288"/>
                    <a:pt x="10299" y="13240"/>
                    <a:pt x="9149" y="14164"/>
                  </a:cubicBezTo>
                  <a:cubicBezTo>
                    <a:pt x="8000" y="15089"/>
                    <a:pt x="7454" y="17067"/>
                    <a:pt x="8576" y="18044"/>
                  </a:cubicBezTo>
                  <a:cubicBezTo>
                    <a:pt x="9726" y="19020"/>
                    <a:pt x="8711" y="19020"/>
                    <a:pt x="5317" y="19537"/>
                  </a:cubicBezTo>
                  <a:cubicBezTo>
                    <a:pt x="8164" y="21600"/>
                    <a:pt x="17696" y="20895"/>
                    <a:pt x="17696" y="20107"/>
                  </a:cubicBezTo>
                  <a:cubicBezTo>
                    <a:pt x="17696" y="20107"/>
                    <a:pt x="17696" y="3348"/>
                    <a:pt x="17696" y="0"/>
                  </a:cubicBezTo>
                  <a:close/>
                  <a:moveTo>
                    <a:pt x="12383" y="19371"/>
                  </a:moveTo>
                  <a:cubicBezTo>
                    <a:pt x="13369" y="19371"/>
                    <a:pt x="14137" y="19522"/>
                    <a:pt x="14137" y="19705"/>
                  </a:cubicBezTo>
                  <a:cubicBezTo>
                    <a:pt x="14164" y="19888"/>
                    <a:pt x="13369" y="20040"/>
                    <a:pt x="12383" y="20040"/>
                  </a:cubicBezTo>
                  <a:cubicBezTo>
                    <a:pt x="11398" y="20040"/>
                    <a:pt x="10629" y="19888"/>
                    <a:pt x="10629" y="19705"/>
                  </a:cubicBezTo>
                  <a:cubicBezTo>
                    <a:pt x="10629" y="19517"/>
                    <a:pt x="11425" y="19371"/>
                    <a:pt x="12383" y="19371"/>
                  </a:cubicBezTo>
                  <a:close/>
                </a:path>
              </a:pathLst>
            </a:custGeom>
            <a:solidFill>
              <a:schemeClr val="accent1">
                <a:hueOff val="550649"/>
                <a:satOff val="22840"/>
                <a:lumOff val="-3725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</p:grpSp>
      <p:sp>
        <p:nvSpPr>
          <p:cNvPr id="488" name="Shape 488"/>
          <p:cNvSpPr/>
          <p:nvPr/>
        </p:nvSpPr>
        <p:spPr>
          <a:xfrm>
            <a:off x="5906684" y="3952233"/>
            <a:ext cx="864000" cy="2880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25400" tIns="25400" rIns="25400" bIns="25400" anchor="ctr"/>
          <a:lstStyle>
            <a:lvl1pPr>
              <a:defRPr sz="30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pPr algn="ctr"/>
            <a:r>
              <a:rPr sz="1500" dirty="0" err="1"/>
              <a:t>双向光闸</a:t>
            </a:r>
            <a:endParaRPr sz="1500" dirty="0"/>
          </a:p>
        </p:txBody>
      </p:sp>
      <p:pic>
        <p:nvPicPr>
          <p:cNvPr id="489" name="图片 488"/>
          <p:cNvPicPr/>
          <p:nvPr/>
        </p:nvPicPr>
        <p:blipFill>
          <a:blip r:embed="rId1"/>
          <a:stretch>
            <a:fillRect/>
          </a:stretch>
        </p:blipFill>
        <p:spPr>
          <a:xfrm>
            <a:off x="363569" y="1736771"/>
            <a:ext cx="1510012" cy="976349"/>
          </a:xfrm>
          <a:prstGeom prst="rect">
            <a:avLst/>
          </a:prstGeom>
        </p:spPr>
      </p:pic>
      <p:pic>
        <p:nvPicPr>
          <p:cNvPr id="491" name="图片 490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1548828" y="3690026"/>
            <a:ext cx="4698186" cy="38101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892383" y="3175332"/>
            <a:ext cx="759578" cy="532331"/>
            <a:chOff x="5892383" y="3220400"/>
            <a:chExt cx="759578" cy="532331"/>
          </a:xfrm>
        </p:grpSpPr>
        <p:sp>
          <p:nvSpPr>
            <p:cNvPr id="485" name="Shape 485"/>
            <p:cNvSpPr/>
            <p:nvPr/>
          </p:nvSpPr>
          <p:spPr>
            <a:xfrm>
              <a:off x="5892383" y="3220400"/>
              <a:ext cx="759578" cy="238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2" extrusionOk="0">
                  <a:moveTo>
                    <a:pt x="1812" y="1"/>
                  </a:moveTo>
                  <a:cubicBezTo>
                    <a:pt x="1339" y="21"/>
                    <a:pt x="783" y="215"/>
                    <a:pt x="286" y="791"/>
                  </a:cubicBezTo>
                  <a:cubicBezTo>
                    <a:pt x="199" y="1615"/>
                    <a:pt x="123" y="3110"/>
                    <a:pt x="123" y="3110"/>
                  </a:cubicBezTo>
                  <a:cubicBezTo>
                    <a:pt x="1178" y="3574"/>
                    <a:pt x="1286" y="5912"/>
                    <a:pt x="967" y="7734"/>
                  </a:cubicBezTo>
                  <a:cubicBezTo>
                    <a:pt x="642" y="9538"/>
                    <a:pt x="524" y="13522"/>
                    <a:pt x="713" y="15584"/>
                  </a:cubicBezTo>
                  <a:cubicBezTo>
                    <a:pt x="962" y="18265"/>
                    <a:pt x="0" y="19107"/>
                    <a:pt x="0" y="19107"/>
                  </a:cubicBezTo>
                  <a:lnTo>
                    <a:pt x="194" y="21104"/>
                  </a:lnTo>
                  <a:cubicBezTo>
                    <a:pt x="194" y="21104"/>
                    <a:pt x="1839" y="20432"/>
                    <a:pt x="3110" y="20019"/>
                  </a:cubicBezTo>
                  <a:cubicBezTo>
                    <a:pt x="3759" y="19813"/>
                    <a:pt x="4127" y="18919"/>
                    <a:pt x="4516" y="17458"/>
                  </a:cubicBezTo>
                  <a:lnTo>
                    <a:pt x="5040" y="21582"/>
                  </a:lnTo>
                  <a:lnTo>
                    <a:pt x="5359" y="19708"/>
                  </a:lnTo>
                  <a:lnTo>
                    <a:pt x="5468" y="21276"/>
                  </a:lnTo>
                  <a:lnTo>
                    <a:pt x="5787" y="19402"/>
                  </a:lnTo>
                  <a:lnTo>
                    <a:pt x="5895" y="20964"/>
                  </a:lnTo>
                  <a:lnTo>
                    <a:pt x="6213" y="19090"/>
                  </a:lnTo>
                  <a:lnTo>
                    <a:pt x="6321" y="20653"/>
                  </a:lnTo>
                  <a:lnTo>
                    <a:pt x="6641" y="18784"/>
                  </a:lnTo>
                  <a:lnTo>
                    <a:pt x="6749" y="20347"/>
                  </a:lnTo>
                  <a:lnTo>
                    <a:pt x="7068" y="18473"/>
                  </a:lnTo>
                  <a:lnTo>
                    <a:pt x="7176" y="20036"/>
                  </a:lnTo>
                  <a:lnTo>
                    <a:pt x="7496" y="18162"/>
                  </a:lnTo>
                  <a:lnTo>
                    <a:pt x="7604" y="19729"/>
                  </a:lnTo>
                  <a:lnTo>
                    <a:pt x="7923" y="17855"/>
                  </a:lnTo>
                  <a:lnTo>
                    <a:pt x="8032" y="19418"/>
                  </a:lnTo>
                  <a:lnTo>
                    <a:pt x="8349" y="17544"/>
                  </a:lnTo>
                  <a:lnTo>
                    <a:pt x="8457" y="19107"/>
                  </a:lnTo>
                  <a:lnTo>
                    <a:pt x="8777" y="17238"/>
                  </a:lnTo>
                  <a:lnTo>
                    <a:pt x="8885" y="18801"/>
                  </a:lnTo>
                  <a:lnTo>
                    <a:pt x="9205" y="16927"/>
                  </a:lnTo>
                  <a:lnTo>
                    <a:pt x="9313" y="18489"/>
                  </a:lnTo>
                  <a:lnTo>
                    <a:pt x="9632" y="16615"/>
                  </a:lnTo>
                  <a:lnTo>
                    <a:pt x="9740" y="18183"/>
                  </a:lnTo>
                  <a:lnTo>
                    <a:pt x="10060" y="16309"/>
                  </a:lnTo>
                  <a:lnTo>
                    <a:pt x="10168" y="17872"/>
                  </a:lnTo>
                  <a:lnTo>
                    <a:pt x="10486" y="15998"/>
                  </a:lnTo>
                  <a:lnTo>
                    <a:pt x="10594" y="17560"/>
                  </a:lnTo>
                  <a:lnTo>
                    <a:pt x="10913" y="15691"/>
                  </a:lnTo>
                  <a:lnTo>
                    <a:pt x="11021" y="17254"/>
                  </a:lnTo>
                  <a:lnTo>
                    <a:pt x="11341" y="15380"/>
                  </a:lnTo>
                  <a:lnTo>
                    <a:pt x="11449" y="16943"/>
                  </a:lnTo>
                  <a:lnTo>
                    <a:pt x="11768" y="15069"/>
                  </a:lnTo>
                  <a:lnTo>
                    <a:pt x="11877" y="16637"/>
                  </a:lnTo>
                  <a:lnTo>
                    <a:pt x="12196" y="14763"/>
                  </a:lnTo>
                  <a:lnTo>
                    <a:pt x="12304" y="16325"/>
                  </a:lnTo>
                  <a:lnTo>
                    <a:pt x="12622" y="14451"/>
                  </a:lnTo>
                  <a:lnTo>
                    <a:pt x="12730" y="16014"/>
                  </a:lnTo>
                  <a:lnTo>
                    <a:pt x="13050" y="14145"/>
                  </a:lnTo>
                  <a:lnTo>
                    <a:pt x="13158" y="15708"/>
                  </a:lnTo>
                  <a:lnTo>
                    <a:pt x="13477" y="13834"/>
                  </a:lnTo>
                  <a:lnTo>
                    <a:pt x="13585" y="15396"/>
                  </a:lnTo>
                  <a:lnTo>
                    <a:pt x="13905" y="13522"/>
                  </a:lnTo>
                  <a:lnTo>
                    <a:pt x="14013" y="15090"/>
                  </a:lnTo>
                  <a:lnTo>
                    <a:pt x="14332" y="13216"/>
                  </a:lnTo>
                  <a:lnTo>
                    <a:pt x="14441" y="14779"/>
                  </a:lnTo>
                  <a:lnTo>
                    <a:pt x="14758" y="12905"/>
                  </a:lnTo>
                  <a:lnTo>
                    <a:pt x="14866" y="14467"/>
                  </a:lnTo>
                  <a:lnTo>
                    <a:pt x="15186" y="12599"/>
                  </a:lnTo>
                  <a:lnTo>
                    <a:pt x="15294" y="14161"/>
                  </a:lnTo>
                  <a:lnTo>
                    <a:pt x="15614" y="12287"/>
                  </a:lnTo>
                  <a:lnTo>
                    <a:pt x="15722" y="13850"/>
                  </a:lnTo>
                  <a:lnTo>
                    <a:pt x="16041" y="11976"/>
                  </a:lnTo>
                  <a:lnTo>
                    <a:pt x="16149" y="13544"/>
                  </a:lnTo>
                  <a:lnTo>
                    <a:pt x="16469" y="11670"/>
                  </a:lnTo>
                  <a:lnTo>
                    <a:pt x="16577" y="13232"/>
                  </a:lnTo>
                  <a:lnTo>
                    <a:pt x="16895" y="11358"/>
                  </a:lnTo>
                  <a:lnTo>
                    <a:pt x="17003" y="12921"/>
                  </a:lnTo>
                  <a:lnTo>
                    <a:pt x="17322" y="11052"/>
                  </a:lnTo>
                  <a:lnTo>
                    <a:pt x="17430" y="12615"/>
                  </a:lnTo>
                  <a:lnTo>
                    <a:pt x="17750" y="10741"/>
                  </a:lnTo>
                  <a:lnTo>
                    <a:pt x="17858" y="12303"/>
                  </a:lnTo>
                  <a:lnTo>
                    <a:pt x="18177" y="10429"/>
                  </a:lnTo>
                  <a:lnTo>
                    <a:pt x="18286" y="11997"/>
                  </a:lnTo>
                  <a:lnTo>
                    <a:pt x="18605" y="10123"/>
                  </a:lnTo>
                  <a:lnTo>
                    <a:pt x="18713" y="11686"/>
                  </a:lnTo>
                  <a:lnTo>
                    <a:pt x="19031" y="9812"/>
                  </a:lnTo>
                  <a:lnTo>
                    <a:pt x="19139" y="11374"/>
                  </a:lnTo>
                  <a:lnTo>
                    <a:pt x="19459" y="9506"/>
                  </a:lnTo>
                  <a:lnTo>
                    <a:pt x="19567" y="11068"/>
                  </a:lnTo>
                  <a:lnTo>
                    <a:pt x="19886" y="9194"/>
                  </a:lnTo>
                  <a:lnTo>
                    <a:pt x="19994" y="10757"/>
                  </a:lnTo>
                  <a:lnTo>
                    <a:pt x="20314" y="8883"/>
                  </a:lnTo>
                  <a:lnTo>
                    <a:pt x="20422" y="10451"/>
                  </a:lnTo>
                  <a:lnTo>
                    <a:pt x="20741" y="8577"/>
                  </a:lnTo>
                  <a:lnTo>
                    <a:pt x="20850" y="10139"/>
                  </a:lnTo>
                  <a:lnTo>
                    <a:pt x="21167" y="8265"/>
                  </a:lnTo>
                  <a:lnTo>
                    <a:pt x="21275" y="9828"/>
                  </a:lnTo>
                  <a:lnTo>
                    <a:pt x="21563" y="8421"/>
                  </a:lnTo>
                  <a:lnTo>
                    <a:pt x="21600" y="7701"/>
                  </a:lnTo>
                  <a:lnTo>
                    <a:pt x="21568" y="5983"/>
                  </a:lnTo>
                  <a:cubicBezTo>
                    <a:pt x="21552" y="5090"/>
                    <a:pt x="21330" y="4381"/>
                    <a:pt x="21049" y="4329"/>
                  </a:cubicBezTo>
                  <a:lnTo>
                    <a:pt x="7830" y="1806"/>
                  </a:lnTo>
                  <a:cubicBezTo>
                    <a:pt x="7830" y="1806"/>
                    <a:pt x="7858" y="947"/>
                    <a:pt x="7582" y="844"/>
                  </a:cubicBezTo>
                  <a:cubicBezTo>
                    <a:pt x="7171" y="690"/>
                    <a:pt x="5434" y="327"/>
                    <a:pt x="5185" y="275"/>
                  </a:cubicBezTo>
                  <a:cubicBezTo>
                    <a:pt x="4937" y="224"/>
                    <a:pt x="4613" y="1702"/>
                    <a:pt x="4273" y="1634"/>
                  </a:cubicBezTo>
                  <a:cubicBezTo>
                    <a:pt x="3932" y="1582"/>
                    <a:pt x="3326" y="620"/>
                    <a:pt x="2845" y="259"/>
                  </a:cubicBezTo>
                  <a:cubicBezTo>
                    <a:pt x="2677" y="139"/>
                    <a:pt x="2285" y="-18"/>
                    <a:pt x="1812" y="1"/>
                  </a:cubicBezTo>
                  <a:close/>
                  <a:moveTo>
                    <a:pt x="6673" y="3320"/>
                  </a:moveTo>
                  <a:cubicBezTo>
                    <a:pt x="6830" y="3320"/>
                    <a:pt x="6955" y="3713"/>
                    <a:pt x="6955" y="4211"/>
                  </a:cubicBezTo>
                  <a:cubicBezTo>
                    <a:pt x="6955" y="4709"/>
                    <a:pt x="6824" y="5103"/>
                    <a:pt x="6673" y="5103"/>
                  </a:cubicBezTo>
                  <a:cubicBezTo>
                    <a:pt x="6516" y="5103"/>
                    <a:pt x="6392" y="4709"/>
                    <a:pt x="6392" y="4211"/>
                  </a:cubicBezTo>
                  <a:cubicBezTo>
                    <a:pt x="6392" y="3713"/>
                    <a:pt x="6516" y="3320"/>
                    <a:pt x="6673" y="3320"/>
                  </a:cubicBezTo>
                  <a:close/>
                  <a:moveTo>
                    <a:pt x="3455" y="4297"/>
                  </a:moveTo>
                  <a:cubicBezTo>
                    <a:pt x="4985" y="4400"/>
                    <a:pt x="3433" y="18165"/>
                    <a:pt x="2346" y="16824"/>
                  </a:cubicBezTo>
                  <a:cubicBezTo>
                    <a:pt x="1573" y="15862"/>
                    <a:pt x="2244" y="14162"/>
                    <a:pt x="2466" y="11052"/>
                  </a:cubicBezTo>
                  <a:cubicBezTo>
                    <a:pt x="2698" y="7736"/>
                    <a:pt x="2070" y="4211"/>
                    <a:pt x="3455" y="4297"/>
                  </a:cubicBezTo>
                  <a:close/>
                  <a:moveTo>
                    <a:pt x="5716" y="7116"/>
                  </a:moveTo>
                  <a:cubicBezTo>
                    <a:pt x="5873" y="7116"/>
                    <a:pt x="5997" y="7509"/>
                    <a:pt x="5997" y="8007"/>
                  </a:cubicBezTo>
                  <a:cubicBezTo>
                    <a:pt x="5997" y="8506"/>
                    <a:pt x="5873" y="8904"/>
                    <a:pt x="5716" y="8904"/>
                  </a:cubicBezTo>
                  <a:cubicBezTo>
                    <a:pt x="5559" y="8904"/>
                    <a:pt x="5435" y="8506"/>
                    <a:pt x="5435" y="8007"/>
                  </a:cubicBezTo>
                  <a:cubicBezTo>
                    <a:pt x="5435" y="7509"/>
                    <a:pt x="5559" y="7116"/>
                    <a:pt x="5716" y="7116"/>
                  </a:cubicBezTo>
                  <a:close/>
                  <a:moveTo>
                    <a:pt x="5435" y="12217"/>
                  </a:moveTo>
                  <a:cubicBezTo>
                    <a:pt x="5592" y="12217"/>
                    <a:pt x="5716" y="12616"/>
                    <a:pt x="5716" y="13114"/>
                  </a:cubicBezTo>
                  <a:cubicBezTo>
                    <a:pt x="5716" y="13612"/>
                    <a:pt x="5587" y="14005"/>
                    <a:pt x="5435" y="14005"/>
                  </a:cubicBezTo>
                  <a:cubicBezTo>
                    <a:pt x="5279" y="14005"/>
                    <a:pt x="5153" y="13612"/>
                    <a:pt x="5153" y="13114"/>
                  </a:cubicBezTo>
                  <a:cubicBezTo>
                    <a:pt x="5153" y="12616"/>
                    <a:pt x="5279" y="12217"/>
                    <a:pt x="5435" y="12217"/>
                  </a:cubicBezTo>
                  <a:close/>
                </a:path>
              </a:pathLst>
            </a:custGeom>
            <a:solidFill>
              <a:schemeClr val="accent1">
                <a:hueOff val="550649"/>
                <a:satOff val="22840"/>
                <a:lumOff val="-3725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  <p:sp>
          <p:nvSpPr>
            <p:cNvPr id="493" name="Shape 493"/>
            <p:cNvSpPr/>
            <p:nvPr/>
          </p:nvSpPr>
          <p:spPr>
            <a:xfrm>
              <a:off x="5892383" y="3513843"/>
              <a:ext cx="759578" cy="238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2" extrusionOk="0">
                  <a:moveTo>
                    <a:pt x="19788" y="1"/>
                  </a:moveTo>
                  <a:cubicBezTo>
                    <a:pt x="20261" y="21"/>
                    <a:pt x="20817" y="215"/>
                    <a:pt x="21314" y="791"/>
                  </a:cubicBezTo>
                  <a:cubicBezTo>
                    <a:pt x="21401" y="1615"/>
                    <a:pt x="21477" y="3110"/>
                    <a:pt x="21477" y="3110"/>
                  </a:cubicBezTo>
                  <a:cubicBezTo>
                    <a:pt x="20422" y="3574"/>
                    <a:pt x="20314" y="5912"/>
                    <a:pt x="20633" y="7734"/>
                  </a:cubicBezTo>
                  <a:cubicBezTo>
                    <a:pt x="20958" y="9538"/>
                    <a:pt x="21076" y="13522"/>
                    <a:pt x="20887" y="15584"/>
                  </a:cubicBezTo>
                  <a:cubicBezTo>
                    <a:pt x="20638" y="18265"/>
                    <a:pt x="21600" y="19107"/>
                    <a:pt x="21600" y="19107"/>
                  </a:cubicBezTo>
                  <a:lnTo>
                    <a:pt x="21406" y="21104"/>
                  </a:lnTo>
                  <a:cubicBezTo>
                    <a:pt x="21406" y="21104"/>
                    <a:pt x="19761" y="20432"/>
                    <a:pt x="18490" y="20019"/>
                  </a:cubicBezTo>
                  <a:cubicBezTo>
                    <a:pt x="17841" y="19813"/>
                    <a:pt x="17473" y="18919"/>
                    <a:pt x="17084" y="17458"/>
                  </a:cubicBezTo>
                  <a:lnTo>
                    <a:pt x="16560" y="21582"/>
                  </a:lnTo>
                  <a:lnTo>
                    <a:pt x="16241" y="19708"/>
                  </a:lnTo>
                  <a:lnTo>
                    <a:pt x="16132" y="21276"/>
                  </a:lnTo>
                  <a:lnTo>
                    <a:pt x="15813" y="19402"/>
                  </a:lnTo>
                  <a:lnTo>
                    <a:pt x="15705" y="20964"/>
                  </a:lnTo>
                  <a:lnTo>
                    <a:pt x="15387" y="19090"/>
                  </a:lnTo>
                  <a:lnTo>
                    <a:pt x="15279" y="20653"/>
                  </a:lnTo>
                  <a:lnTo>
                    <a:pt x="14959" y="18784"/>
                  </a:lnTo>
                  <a:lnTo>
                    <a:pt x="14851" y="20347"/>
                  </a:lnTo>
                  <a:lnTo>
                    <a:pt x="14532" y="18473"/>
                  </a:lnTo>
                  <a:lnTo>
                    <a:pt x="14424" y="20036"/>
                  </a:lnTo>
                  <a:lnTo>
                    <a:pt x="14104" y="18162"/>
                  </a:lnTo>
                  <a:lnTo>
                    <a:pt x="13996" y="19729"/>
                  </a:lnTo>
                  <a:lnTo>
                    <a:pt x="13677" y="17855"/>
                  </a:lnTo>
                  <a:lnTo>
                    <a:pt x="13568" y="19418"/>
                  </a:lnTo>
                  <a:lnTo>
                    <a:pt x="13251" y="17544"/>
                  </a:lnTo>
                  <a:lnTo>
                    <a:pt x="13143" y="19107"/>
                  </a:lnTo>
                  <a:lnTo>
                    <a:pt x="12823" y="17238"/>
                  </a:lnTo>
                  <a:lnTo>
                    <a:pt x="12715" y="18801"/>
                  </a:lnTo>
                  <a:lnTo>
                    <a:pt x="12395" y="16927"/>
                  </a:lnTo>
                  <a:lnTo>
                    <a:pt x="12287" y="18489"/>
                  </a:lnTo>
                  <a:lnTo>
                    <a:pt x="11968" y="16615"/>
                  </a:lnTo>
                  <a:lnTo>
                    <a:pt x="11860" y="18183"/>
                  </a:lnTo>
                  <a:lnTo>
                    <a:pt x="11540" y="16309"/>
                  </a:lnTo>
                  <a:lnTo>
                    <a:pt x="11432" y="17872"/>
                  </a:lnTo>
                  <a:lnTo>
                    <a:pt x="11114" y="15998"/>
                  </a:lnTo>
                  <a:lnTo>
                    <a:pt x="11006" y="17560"/>
                  </a:lnTo>
                  <a:lnTo>
                    <a:pt x="10687" y="15691"/>
                  </a:lnTo>
                  <a:lnTo>
                    <a:pt x="10579" y="17254"/>
                  </a:lnTo>
                  <a:lnTo>
                    <a:pt x="10259" y="15380"/>
                  </a:lnTo>
                  <a:lnTo>
                    <a:pt x="10151" y="16943"/>
                  </a:lnTo>
                  <a:lnTo>
                    <a:pt x="9832" y="15069"/>
                  </a:lnTo>
                  <a:lnTo>
                    <a:pt x="9723" y="16637"/>
                  </a:lnTo>
                  <a:lnTo>
                    <a:pt x="9404" y="14763"/>
                  </a:lnTo>
                  <a:lnTo>
                    <a:pt x="9296" y="16325"/>
                  </a:lnTo>
                  <a:lnTo>
                    <a:pt x="8978" y="14451"/>
                  </a:lnTo>
                  <a:lnTo>
                    <a:pt x="8870" y="16014"/>
                  </a:lnTo>
                  <a:lnTo>
                    <a:pt x="8550" y="14145"/>
                  </a:lnTo>
                  <a:lnTo>
                    <a:pt x="8442" y="15708"/>
                  </a:lnTo>
                  <a:lnTo>
                    <a:pt x="8123" y="13834"/>
                  </a:lnTo>
                  <a:lnTo>
                    <a:pt x="8015" y="15396"/>
                  </a:lnTo>
                  <a:lnTo>
                    <a:pt x="7695" y="13522"/>
                  </a:lnTo>
                  <a:lnTo>
                    <a:pt x="7587" y="15090"/>
                  </a:lnTo>
                  <a:lnTo>
                    <a:pt x="7268" y="13216"/>
                  </a:lnTo>
                  <a:lnTo>
                    <a:pt x="7159" y="14779"/>
                  </a:lnTo>
                  <a:lnTo>
                    <a:pt x="6842" y="12905"/>
                  </a:lnTo>
                  <a:lnTo>
                    <a:pt x="6734" y="14467"/>
                  </a:lnTo>
                  <a:lnTo>
                    <a:pt x="6414" y="12599"/>
                  </a:lnTo>
                  <a:lnTo>
                    <a:pt x="6306" y="14161"/>
                  </a:lnTo>
                  <a:lnTo>
                    <a:pt x="5986" y="12287"/>
                  </a:lnTo>
                  <a:lnTo>
                    <a:pt x="5878" y="13850"/>
                  </a:lnTo>
                  <a:lnTo>
                    <a:pt x="5559" y="11976"/>
                  </a:lnTo>
                  <a:lnTo>
                    <a:pt x="5451" y="13544"/>
                  </a:lnTo>
                  <a:lnTo>
                    <a:pt x="5131" y="11670"/>
                  </a:lnTo>
                  <a:lnTo>
                    <a:pt x="5023" y="13232"/>
                  </a:lnTo>
                  <a:lnTo>
                    <a:pt x="4705" y="11358"/>
                  </a:lnTo>
                  <a:lnTo>
                    <a:pt x="4597" y="12921"/>
                  </a:lnTo>
                  <a:lnTo>
                    <a:pt x="4278" y="11052"/>
                  </a:lnTo>
                  <a:lnTo>
                    <a:pt x="4170" y="12615"/>
                  </a:lnTo>
                  <a:lnTo>
                    <a:pt x="3850" y="10741"/>
                  </a:lnTo>
                  <a:lnTo>
                    <a:pt x="3742" y="12303"/>
                  </a:lnTo>
                  <a:lnTo>
                    <a:pt x="3423" y="10429"/>
                  </a:lnTo>
                  <a:lnTo>
                    <a:pt x="3314" y="11997"/>
                  </a:lnTo>
                  <a:lnTo>
                    <a:pt x="2995" y="10123"/>
                  </a:lnTo>
                  <a:lnTo>
                    <a:pt x="2887" y="11686"/>
                  </a:lnTo>
                  <a:lnTo>
                    <a:pt x="2569" y="9812"/>
                  </a:lnTo>
                  <a:lnTo>
                    <a:pt x="2461" y="11374"/>
                  </a:lnTo>
                  <a:lnTo>
                    <a:pt x="2141" y="9506"/>
                  </a:lnTo>
                  <a:lnTo>
                    <a:pt x="2033" y="11068"/>
                  </a:lnTo>
                  <a:lnTo>
                    <a:pt x="1714" y="9194"/>
                  </a:lnTo>
                  <a:lnTo>
                    <a:pt x="1606" y="10757"/>
                  </a:lnTo>
                  <a:lnTo>
                    <a:pt x="1286" y="8883"/>
                  </a:lnTo>
                  <a:lnTo>
                    <a:pt x="1178" y="10451"/>
                  </a:lnTo>
                  <a:lnTo>
                    <a:pt x="859" y="8577"/>
                  </a:lnTo>
                  <a:lnTo>
                    <a:pt x="750" y="10139"/>
                  </a:lnTo>
                  <a:lnTo>
                    <a:pt x="433" y="8265"/>
                  </a:lnTo>
                  <a:lnTo>
                    <a:pt x="325" y="9828"/>
                  </a:lnTo>
                  <a:lnTo>
                    <a:pt x="37" y="8421"/>
                  </a:lnTo>
                  <a:lnTo>
                    <a:pt x="0" y="7701"/>
                  </a:lnTo>
                  <a:lnTo>
                    <a:pt x="32" y="5983"/>
                  </a:lnTo>
                  <a:cubicBezTo>
                    <a:pt x="48" y="5090"/>
                    <a:pt x="270" y="4381"/>
                    <a:pt x="551" y="4329"/>
                  </a:cubicBezTo>
                  <a:lnTo>
                    <a:pt x="13770" y="1806"/>
                  </a:lnTo>
                  <a:cubicBezTo>
                    <a:pt x="13770" y="1806"/>
                    <a:pt x="13742" y="947"/>
                    <a:pt x="14018" y="844"/>
                  </a:cubicBezTo>
                  <a:cubicBezTo>
                    <a:pt x="14429" y="690"/>
                    <a:pt x="16166" y="327"/>
                    <a:pt x="16415" y="275"/>
                  </a:cubicBezTo>
                  <a:cubicBezTo>
                    <a:pt x="16663" y="224"/>
                    <a:pt x="16987" y="1702"/>
                    <a:pt x="17327" y="1634"/>
                  </a:cubicBezTo>
                  <a:cubicBezTo>
                    <a:pt x="17668" y="1582"/>
                    <a:pt x="18274" y="620"/>
                    <a:pt x="18755" y="259"/>
                  </a:cubicBezTo>
                  <a:cubicBezTo>
                    <a:pt x="18923" y="139"/>
                    <a:pt x="19315" y="-18"/>
                    <a:pt x="19788" y="1"/>
                  </a:cubicBezTo>
                  <a:close/>
                  <a:moveTo>
                    <a:pt x="14927" y="3320"/>
                  </a:moveTo>
                  <a:cubicBezTo>
                    <a:pt x="14770" y="3320"/>
                    <a:pt x="14645" y="3713"/>
                    <a:pt x="14645" y="4211"/>
                  </a:cubicBezTo>
                  <a:cubicBezTo>
                    <a:pt x="14645" y="4709"/>
                    <a:pt x="14776" y="5103"/>
                    <a:pt x="14927" y="5103"/>
                  </a:cubicBezTo>
                  <a:cubicBezTo>
                    <a:pt x="15084" y="5103"/>
                    <a:pt x="15208" y="4709"/>
                    <a:pt x="15208" y="4211"/>
                  </a:cubicBezTo>
                  <a:cubicBezTo>
                    <a:pt x="15208" y="3713"/>
                    <a:pt x="15084" y="3320"/>
                    <a:pt x="14927" y="3320"/>
                  </a:cubicBezTo>
                  <a:close/>
                  <a:moveTo>
                    <a:pt x="18145" y="4297"/>
                  </a:moveTo>
                  <a:cubicBezTo>
                    <a:pt x="16615" y="4400"/>
                    <a:pt x="18167" y="18165"/>
                    <a:pt x="19254" y="16824"/>
                  </a:cubicBezTo>
                  <a:cubicBezTo>
                    <a:pt x="20027" y="15862"/>
                    <a:pt x="19356" y="14162"/>
                    <a:pt x="19134" y="11052"/>
                  </a:cubicBezTo>
                  <a:cubicBezTo>
                    <a:pt x="18902" y="7736"/>
                    <a:pt x="19530" y="4211"/>
                    <a:pt x="18145" y="4297"/>
                  </a:cubicBezTo>
                  <a:close/>
                  <a:moveTo>
                    <a:pt x="15884" y="7116"/>
                  </a:moveTo>
                  <a:cubicBezTo>
                    <a:pt x="15727" y="7116"/>
                    <a:pt x="15603" y="7509"/>
                    <a:pt x="15603" y="8007"/>
                  </a:cubicBezTo>
                  <a:cubicBezTo>
                    <a:pt x="15603" y="8506"/>
                    <a:pt x="15727" y="8904"/>
                    <a:pt x="15884" y="8904"/>
                  </a:cubicBezTo>
                  <a:cubicBezTo>
                    <a:pt x="16041" y="8904"/>
                    <a:pt x="16165" y="8506"/>
                    <a:pt x="16165" y="8007"/>
                  </a:cubicBezTo>
                  <a:cubicBezTo>
                    <a:pt x="16165" y="7509"/>
                    <a:pt x="16041" y="7116"/>
                    <a:pt x="15884" y="7116"/>
                  </a:cubicBezTo>
                  <a:close/>
                  <a:moveTo>
                    <a:pt x="16165" y="12217"/>
                  </a:moveTo>
                  <a:cubicBezTo>
                    <a:pt x="16008" y="12217"/>
                    <a:pt x="15884" y="12616"/>
                    <a:pt x="15884" y="13114"/>
                  </a:cubicBezTo>
                  <a:cubicBezTo>
                    <a:pt x="15884" y="13612"/>
                    <a:pt x="16013" y="14005"/>
                    <a:pt x="16165" y="14005"/>
                  </a:cubicBezTo>
                  <a:cubicBezTo>
                    <a:pt x="16321" y="14005"/>
                    <a:pt x="16447" y="13612"/>
                    <a:pt x="16447" y="13114"/>
                  </a:cubicBezTo>
                  <a:cubicBezTo>
                    <a:pt x="16447" y="12616"/>
                    <a:pt x="16321" y="12217"/>
                    <a:pt x="16165" y="12217"/>
                  </a:cubicBezTo>
                  <a:close/>
                </a:path>
              </a:pathLst>
            </a:custGeom>
            <a:solidFill>
              <a:schemeClr val="accent1">
                <a:hueOff val="550649"/>
                <a:satOff val="22840"/>
                <a:lumOff val="-3725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</p:grpSp>
      <p:pic>
        <p:nvPicPr>
          <p:cNvPr id="494" name="图片 493"/>
          <p:cNvPicPr/>
          <p:nvPr/>
        </p:nvPicPr>
        <p:blipFill>
          <a:blip r:embed="rId1"/>
          <a:stretch>
            <a:fillRect/>
          </a:stretch>
        </p:blipFill>
        <p:spPr>
          <a:xfrm>
            <a:off x="2040089" y="1736771"/>
            <a:ext cx="1510012" cy="976349"/>
          </a:xfrm>
          <a:prstGeom prst="rect">
            <a:avLst/>
          </a:prstGeom>
        </p:spPr>
      </p:pic>
      <p:pic>
        <p:nvPicPr>
          <p:cNvPr id="496" name="图片 495"/>
          <p:cNvPicPr/>
          <p:nvPr/>
        </p:nvPicPr>
        <p:blipFill>
          <a:blip r:embed="rId1"/>
          <a:stretch>
            <a:fillRect/>
          </a:stretch>
        </p:blipFill>
        <p:spPr>
          <a:xfrm>
            <a:off x="369695" y="2842033"/>
            <a:ext cx="1510012" cy="976349"/>
          </a:xfrm>
          <a:prstGeom prst="rect">
            <a:avLst/>
          </a:prstGeom>
        </p:spPr>
      </p:pic>
      <p:pic>
        <p:nvPicPr>
          <p:cNvPr id="498" name="图片 497"/>
          <p:cNvPicPr/>
          <p:nvPr/>
        </p:nvPicPr>
        <p:blipFill>
          <a:blip r:embed="rId1"/>
          <a:stretch>
            <a:fillRect/>
          </a:stretch>
        </p:blipFill>
        <p:spPr>
          <a:xfrm>
            <a:off x="2046215" y="2842033"/>
            <a:ext cx="1510012" cy="976349"/>
          </a:xfrm>
          <a:prstGeom prst="rect">
            <a:avLst/>
          </a:prstGeom>
        </p:spPr>
      </p:pic>
      <p:pic>
        <p:nvPicPr>
          <p:cNvPr id="500" name="图片 499"/>
          <p:cNvPicPr/>
          <p:nvPr/>
        </p:nvPicPr>
        <p:blipFill>
          <a:blip r:embed="rId1"/>
          <a:stretch>
            <a:fillRect/>
          </a:stretch>
        </p:blipFill>
        <p:spPr>
          <a:xfrm>
            <a:off x="4315814" y="1738190"/>
            <a:ext cx="1510012" cy="976349"/>
          </a:xfrm>
          <a:prstGeom prst="rect">
            <a:avLst/>
          </a:prstGeom>
        </p:spPr>
      </p:pic>
      <p:pic>
        <p:nvPicPr>
          <p:cNvPr id="502" name="图片 501"/>
          <p:cNvPicPr/>
          <p:nvPr/>
        </p:nvPicPr>
        <p:blipFill>
          <a:blip r:embed="rId1"/>
          <a:stretch>
            <a:fillRect/>
          </a:stretch>
        </p:blipFill>
        <p:spPr>
          <a:xfrm>
            <a:off x="4321940" y="2843452"/>
            <a:ext cx="1510012" cy="976349"/>
          </a:xfrm>
          <a:prstGeom prst="rect">
            <a:avLst/>
          </a:prstGeom>
        </p:spPr>
      </p:pic>
      <p:pic>
        <p:nvPicPr>
          <p:cNvPr id="504" name="图片 503"/>
          <p:cNvPicPr/>
          <p:nvPr/>
        </p:nvPicPr>
        <p:blipFill>
          <a:blip r:embed="rId1"/>
          <a:stretch>
            <a:fillRect/>
          </a:stretch>
        </p:blipFill>
        <p:spPr>
          <a:xfrm>
            <a:off x="4321940" y="3948714"/>
            <a:ext cx="1510012" cy="976349"/>
          </a:xfrm>
          <a:prstGeom prst="rect">
            <a:avLst/>
          </a:prstGeom>
        </p:spPr>
      </p:pic>
      <p:pic>
        <p:nvPicPr>
          <p:cNvPr id="506" name="图片 505"/>
          <p:cNvPicPr/>
          <p:nvPr/>
        </p:nvPicPr>
        <p:blipFill>
          <a:blip r:embed="rId1"/>
          <a:stretch>
            <a:fillRect/>
          </a:stretch>
        </p:blipFill>
        <p:spPr>
          <a:xfrm>
            <a:off x="4328066" y="5053977"/>
            <a:ext cx="1510012" cy="976349"/>
          </a:xfrm>
          <a:prstGeom prst="rect">
            <a:avLst/>
          </a:prstGeom>
        </p:spPr>
      </p:pic>
      <p:pic>
        <p:nvPicPr>
          <p:cNvPr id="508" name="图片 507"/>
          <p:cNvPicPr/>
          <p:nvPr/>
        </p:nvPicPr>
        <p:blipFill>
          <a:blip r:embed="rId1"/>
          <a:stretch>
            <a:fillRect/>
          </a:stretch>
        </p:blipFill>
        <p:spPr>
          <a:xfrm>
            <a:off x="6779095" y="1739411"/>
            <a:ext cx="1510012" cy="976349"/>
          </a:xfrm>
          <a:prstGeom prst="rect">
            <a:avLst/>
          </a:prstGeom>
        </p:spPr>
      </p:pic>
      <p:pic>
        <p:nvPicPr>
          <p:cNvPr id="510" name="图片 509"/>
          <p:cNvPicPr/>
          <p:nvPr/>
        </p:nvPicPr>
        <p:blipFill>
          <a:blip r:embed="rId1"/>
          <a:stretch>
            <a:fillRect/>
          </a:stretch>
        </p:blipFill>
        <p:spPr>
          <a:xfrm>
            <a:off x="6785221" y="2844673"/>
            <a:ext cx="1510012" cy="976349"/>
          </a:xfrm>
          <a:prstGeom prst="rect">
            <a:avLst/>
          </a:prstGeom>
        </p:spPr>
      </p:pic>
      <p:pic>
        <p:nvPicPr>
          <p:cNvPr id="512" name="图片 511"/>
          <p:cNvPicPr/>
          <p:nvPr/>
        </p:nvPicPr>
        <p:blipFill>
          <a:blip r:embed="rId1"/>
          <a:stretch>
            <a:fillRect/>
          </a:stretch>
        </p:blipFill>
        <p:spPr>
          <a:xfrm>
            <a:off x="6785221" y="3949935"/>
            <a:ext cx="1510012" cy="976349"/>
          </a:xfrm>
          <a:prstGeom prst="rect">
            <a:avLst/>
          </a:prstGeom>
        </p:spPr>
      </p:pic>
      <p:pic>
        <p:nvPicPr>
          <p:cNvPr id="514" name="图片 513"/>
          <p:cNvPicPr/>
          <p:nvPr/>
        </p:nvPicPr>
        <p:blipFill>
          <a:blip r:embed="rId1"/>
          <a:stretch>
            <a:fillRect/>
          </a:stretch>
        </p:blipFill>
        <p:spPr>
          <a:xfrm>
            <a:off x="6791346" y="5055198"/>
            <a:ext cx="1510012" cy="976349"/>
          </a:xfrm>
          <a:prstGeom prst="rect">
            <a:avLst/>
          </a:prstGeom>
        </p:spPr>
      </p:pic>
      <p:pic>
        <p:nvPicPr>
          <p:cNvPr id="516" name="图片 515"/>
          <p:cNvPicPr/>
          <p:nvPr/>
        </p:nvPicPr>
        <p:blipFill>
          <a:blip r:embed="rId1"/>
          <a:stretch>
            <a:fillRect/>
          </a:stretch>
        </p:blipFill>
        <p:spPr>
          <a:xfrm>
            <a:off x="8448830" y="1738190"/>
            <a:ext cx="1510012" cy="976349"/>
          </a:xfrm>
          <a:prstGeom prst="rect">
            <a:avLst/>
          </a:prstGeom>
        </p:spPr>
      </p:pic>
      <p:pic>
        <p:nvPicPr>
          <p:cNvPr id="518" name="图片 517"/>
          <p:cNvPicPr/>
          <p:nvPr/>
        </p:nvPicPr>
        <p:blipFill>
          <a:blip r:embed="rId1"/>
          <a:stretch>
            <a:fillRect/>
          </a:stretch>
        </p:blipFill>
        <p:spPr>
          <a:xfrm>
            <a:off x="10420019" y="1738190"/>
            <a:ext cx="1510012" cy="976349"/>
          </a:xfrm>
          <a:prstGeom prst="rect">
            <a:avLst/>
          </a:prstGeom>
        </p:spPr>
      </p:pic>
      <p:sp>
        <p:nvSpPr>
          <p:cNvPr id="520" name="Shape 520"/>
          <p:cNvSpPr/>
          <p:nvPr/>
        </p:nvSpPr>
        <p:spPr>
          <a:xfrm>
            <a:off x="419796" y="1817202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公众服务区</a:t>
            </a:r>
            <a:endParaRPr sz="1700"/>
          </a:p>
        </p:txBody>
      </p:sp>
      <p:sp>
        <p:nvSpPr>
          <p:cNvPr id="521" name="Shape 521"/>
          <p:cNvSpPr/>
          <p:nvPr/>
        </p:nvSpPr>
        <p:spPr>
          <a:xfrm>
            <a:off x="2046013" y="1829902"/>
            <a:ext cx="1421763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数据采集区</a:t>
            </a:r>
            <a:endParaRPr sz="1700"/>
          </a:p>
        </p:txBody>
      </p:sp>
      <p:sp>
        <p:nvSpPr>
          <p:cNvPr id="522" name="Shape 522"/>
          <p:cNvSpPr/>
          <p:nvPr/>
        </p:nvSpPr>
        <p:spPr>
          <a:xfrm>
            <a:off x="419796" y="2879255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信息识别区</a:t>
            </a:r>
            <a:endParaRPr sz="1700"/>
          </a:p>
        </p:txBody>
      </p:sp>
      <p:sp>
        <p:nvSpPr>
          <p:cNvPr id="523" name="Shape 523"/>
          <p:cNvSpPr/>
          <p:nvPr/>
        </p:nvSpPr>
        <p:spPr>
          <a:xfrm>
            <a:off x="2058265" y="2879255"/>
            <a:ext cx="1421763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分析数据区</a:t>
            </a:r>
            <a:endParaRPr sz="1700"/>
          </a:p>
        </p:txBody>
      </p:sp>
      <p:sp>
        <p:nvSpPr>
          <p:cNvPr id="524" name="Shape 524"/>
          <p:cNvSpPr/>
          <p:nvPr/>
        </p:nvSpPr>
        <p:spPr>
          <a:xfrm>
            <a:off x="4340737" y="1839539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管理服务区</a:t>
            </a:r>
            <a:endParaRPr sz="1700"/>
          </a:p>
        </p:txBody>
      </p:sp>
      <p:sp>
        <p:nvSpPr>
          <p:cNvPr id="525" name="Shape 525"/>
          <p:cNvSpPr/>
          <p:nvPr/>
        </p:nvSpPr>
        <p:spPr>
          <a:xfrm>
            <a:off x="4340737" y="2888892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业务工作区</a:t>
            </a:r>
            <a:endParaRPr sz="1700"/>
          </a:p>
        </p:txBody>
      </p:sp>
      <p:sp>
        <p:nvSpPr>
          <p:cNvPr id="526" name="Shape 526"/>
          <p:cNvSpPr/>
          <p:nvPr/>
        </p:nvSpPr>
        <p:spPr>
          <a:xfrm>
            <a:off x="4359939" y="3998637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安全运维区</a:t>
            </a:r>
            <a:endParaRPr sz="1700"/>
          </a:p>
        </p:txBody>
      </p:sp>
      <p:sp>
        <p:nvSpPr>
          <p:cNvPr id="527" name="Shape 527"/>
          <p:cNvSpPr/>
          <p:nvPr/>
        </p:nvSpPr>
        <p:spPr>
          <a:xfrm>
            <a:off x="4359939" y="5086091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业务支撑区</a:t>
            </a:r>
            <a:endParaRPr sz="1700"/>
          </a:p>
        </p:txBody>
      </p:sp>
      <p:sp>
        <p:nvSpPr>
          <p:cNvPr id="528" name="Shape 528"/>
          <p:cNvSpPr/>
          <p:nvPr/>
        </p:nvSpPr>
        <p:spPr>
          <a:xfrm>
            <a:off x="6791346" y="1834508"/>
            <a:ext cx="1421763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专用服务区</a:t>
            </a:r>
            <a:endParaRPr sz="1700"/>
          </a:p>
        </p:txBody>
      </p:sp>
      <p:sp>
        <p:nvSpPr>
          <p:cNvPr id="529" name="Shape 529"/>
          <p:cNvSpPr/>
          <p:nvPr/>
        </p:nvSpPr>
        <p:spPr>
          <a:xfrm>
            <a:off x="6791346" y="2902912"/>
            <a:ext cx="1421763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专用数据区</a:t>
            </a:r>
            <a:endParaRPr sz="1700"/>
          </a:p>
        </p:txBody>
      </p:sp>
      <p:sp>
        <p:nvSpPr>
          <p:cNvPr id="530" name="Shape 530"/>
          <p:cNvSpPr/>
          <p:nvPr/>
        </p:nvSpPr>
        <p:spPr>
          <a:xfrm>
            <a:off x="6810549" y="4012657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专用工作区</a:t>
            </a:r>
            <a:endParaRPr sz="1700"/>
          </a:p>
        </p:txBody>
      </p:sp>
      <p:sp>
        <p:nvSpPr>
          <p:cNvPr id="531" name="Shape 531"/>
          <p:cNvSpPr/>
          <p:nvPr/>
        </p:nvSpPr>
        <p:spPr>
          <a:xfrm>
            <a:off x="6810549" y="5100111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专用支撑区</a:t>
            </a:r>
            <a:endParaRPr sz="1700"/>
          </a:p>
        </p:txBody>
      </p:sp>
      <p:sp>
        <p:nvSpPr>
          <p:cNvPr id="532" name="Shape 532"/>
          <p:cNvSpPr/>
          <p:nvPr/>
        </p:nvSpPr>
        <p:spPr>
          <a:xfrm>
            <a:off x="8454955" y="1833189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 dirty="0" err="1"/>
              <a:t>专用运维区</a:t>
            </a:r>
            <a:endParaRPr sz="1700" dirty="0"/>
          </a:p>
        </p:txBody>
      </p:sp>
      <p:sp>
        <p:nvSpPr>
          <p:cNvPr id="533" name="Shape 533"/>
          <p:cNvSpPr/>
          <p:nvPr/>
        </p:nvSpPr>
        <p:spPr>
          <a:xfrm>
            <a:off x="10464144" y="1833189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涉密工作区</a:t>
            </a:r>
            <a:endParaRPr sz="1700"/>
          </a:p>
        </p:txBody>
      </p:sp>
      <p:sp>
        <p:nvSpPr>
          <p:cNvPr id="534" name="Shape 534"/>
          <p:cNvSpPr/>
          <p:nvPr/>
        </p:nvSpPr>
        <p:spPr>
          <a:xfrm>
            <a:off x="3904403" y="895136"/>
            <a:ext cx="7360099" cy="1"/>
          </a:xfrm>
          <a:prstGeom prst="line">
            <a:avLst/>
          </a:prstGeom>
          <a:ln w="38100">
            <a:solidFill>
              <a:schemeClr val="accent1">
                <a:hueOff val="550649"/>
                <a:satOff val="22840"/>
                <a:lumOff val="-37250"/>
              </a:schemeClr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/>
          <a:lstStyle/>
          <a:p>
            <a:pPr>
              <a:defRPr sz="5000"/>
            </a:pPr>
            <a:endParaRPr sz="2500"/>
          </a:p>
        </p:txBody>
      </p:sp>
      <p:sp>
        <p:nvSpPr>
          <p:cNvPr id="535" name="Shape 535"/>
          <p:cNvSpPr/>
          <p:nvPr/>
        </p:nvSpPr>
        <p:spPr>
          <a:xfrm flipH="1" flipV="1">
            <a:off x="1093734" y="1098402"/>
            <a:ext cx="2773765" cy="1"/>
          </a:xfrm>
          <a:prstGeom prst="line">
            <a:avLst/>
          </a:prstGeom>
          <a:ln w="38100">
            <a:solidFill>
              <a:schemeClr val="accent1">
                <a:hueOff val="550649"/>
                <a:satOff val="22840"/>
                <a:lumOff val="-37250"/>
              </a:schemeClr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/>
          <a:lstStyle/>
          <a:p>
            <a:pPr>
              <a:defRPr sz="5000"/>
            </a:pPr>
            <a:endParaRPr sz="2500"/>
          </a:p>
        </p:txBody>
      </p:sp>
      <p:sp>
        <p:nvSpPr>
          <p:cNvPr id="536" name="Shape 536"/>
          <p:cNvSpPr/>
          <p:nvPr/>
        </p:nvSpPr>
        <p:spPr>
          <a:xfrm>
            <a:off x="2495233" y="1084432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IDC机房</a:t>
            </a:r>
            <a:endParaRPr sz="1700"/>
          </a:p>
        </p:txBody>
      </p:sp>
      <p:sp>
        <p:nvSpPr>
          <p:cNvPr id="537" name="Shape 537"/>
          <p:cNvSpPr/>
          <p:nvPr/>
        </p:nvSpPr>
        <p:spPr>
          <a:xfrm>
            <a:off x="3763590" y="602794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自建机房</a:t>
            </a:r>
            <a:endParaRPr sz="1700"/>
          </a:p>
        </p:txBody>
      </p:sp>
      <p:sp>
        <p:nvSpPr>
          <p:cNvPr id="538" name="Shape 538"/>
          <p:cNvSpPr/>
          <p:nvPr/>
        </p:nvSpPr>
        <p:spPr>
          <a:xfrm>
            <a:off x="3729906" y="3058432"/>
            <a:ext cx="336030" cy="766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8" h="21600" extrusionOk="0">
                <a:moveTo>
                  <a:pt x="1197" y="0"/>
                </a:moveTo>
                <a:cubicBezTo>
                  <a:pt x="532" y="0"/>
                  <a:pt x="0" y="233"/>
                  <a:pt x="0" y="525"/>
                </a:cubicBezTo>
                <a:lnTo>
                  <a:pt x="0" y="3724"/>
                </a:lnTo>
                <a:cubicBezTo>
                  <a:pt x="0" y="3759"/>
                  <a:pt x="53" y="3783"/>
                  <a:pt x="133" y="3783"/>
                </a:cubicBezTo>
                <a:lnTo>
                  <a:pt x="21466" y="3783"/>
                </a:lnTo>
                <a:cubicBezTo>
                  <a:pt x="21533" y="3783"/>
                  <a:pt x="21600" y="3754"/>
                  <a:pt x="21587" y="3724"/>
                </a:cubicBezTo>
                <a:lnTo>
                  <a:pt x="21587" y="525"/>
                </a:lnTo>
                <a:cubicBezTo>
                  <a:pt x="21587" y="233"/>
                  <a:pt x="21055" y="0"/>
                  <a:pt x="20390" y="0"/>
                </a:cubicBezTo>
                <a:lnTo>
                  <a:pt x="1197" y="0"/>
                </a:lnTo>
                <a:close/>
                <a:moveTo>
                  <a:pt x="254" y="4133"/>
                </a:moveTo>
                <a:cubicBezTo>
                  <a:pt x="147" y="4133"/>
                  <a:pt x="92" y="4185"/>
                  <a:pt x="145" y="4226"/>
                </a:cubicBezTo>
                <a:lnTo>
                  <a:pt x="3965" y="6723"/>
                </a:lnTo>
                <a:cubicBezTo>
                  <a:pt x="3992" y="6734"/>
                  <a:pt x="4029" y="6746"/>
                  <a:pt x="4069" y="6746"/>
                </a:cubicBezTo>
                <a:lnTo>
                  <a:pt x="17530" y="6746"/>
                </a:lnTo>
                <a:cubicBezTo>
                  <a:pt x="17584" y="6746"/>
                  <a:pt x="17621" y="6734"/>
                  <a:pt x="17634" y="6723"/>
                </a:cubicBezTo>
                <a:lnTo>
                  <a:pt x="21454" y="4226"/>
                </a:lnTo>
                <a:cubicBezTo>
                  <a:pt x="21520" y="4185"/>
                  <a:pt x="21452" y="4133"/>
                  <a:pt x="21346" y="4133"/>
                </a:cubicBezTo>
                <a:lnTo>
                  <a:pt x="254" y="4133"/>
                </a:lnTo>
                <a:close/>
                <a:moveTo>
                  <a:pt x="4123" y="7120"/>
                </a:moveTo>
                <a:cubicBezTo>
                  <a:pt x="4043" y="7120"/>
                  <a:pt x="3990" y="7150"/>
                  <a:pt x="3990" y="7179"/>
                </a:cubicBezTo>
                <a:lnTo>
                  <a:pt x="3990" y="20947"/>
                </a:lnTo>
                <a:cubicBezTo>
                  <a:pt x="3990" y="21309"/>
                  <a:pt x="4656" y="21600"/>
                  <a:pt x="5494" y="21600"/>
                </a:cubicBezTo>
                <a:lnTo>
                  <a:pt x="16105" y="21600"/>
                </a:lnTo>
                <a:cubicBezTo>
                  <a:pt x="16929" y="21600"/>
                  <a:pt x="17609" y="21309"/>
                  <a:pt x="17609" y="20947"/>
                </a:cubicBezTo>
                <a:lnTo>
                  <a:pt x="17609" y="7179"/>
                </a:lnTo>
                <a:cubicBezTo>
                  <a:pt x="17609" y="7150"/>
                  <a:pt x="17543" y="7120"/>
                  <a:pt x="17476" y="7120"/>
                </a:cubicBezTo>
                <a:lnTo>
                  <a:pt x="4123" y="7120"/>
                </a:lnTo>
                <a:close/>
                <a:moveTo>
                  <a:pt x="10440" y="10219"/>
                </a:moveTo>
                <a:lnTo>
                  <a:pt x="11147" y="10219"/>
                </a:lnTo>
                <a:cubicBezTo>
                  <a:pt x="11905" y="10219"/>
                  <a:pt x="12526" y="10494"/>
                  <a:pt x="12526" y="10826"/>
                </a:cubicBezTo>
                <a:lnTo>
                  <a:pt x="12526" y="13424"/>
                </a:lnTo>
                <a:lnTo>
                  <a:pt x="12543" y="13424"/>
                </a:lnTo>
                <a:cubicBezTo>
                  <a:pt x="12543" y="13756"/>
                  <a:pt x="11917" y="14031"/>
                  <a:pt x="11159" y="14031"/>
                </a:cubicBezTo>
                <a:lnTo>
                  <a:pt x="10440" y="14031"/>
                </a:lnTo>
                <a:cubicBezTo>
                  <a:pt x="9682" y="14031"/>
                  <a:pt x="9056" y="13756"/>
                  <a:pt x="9056" y="13424"/>
                </a:cubicBezTo>
                <a:lnTo>
                  <a:pt x="9056" y="10826"/>
                </a:lnTo>
                <a:cubicBezTo>
                  <a:pt x="9056" y="10494"/>
                  <a:pt x="9682" y="10219"/>
                  <a:pt x="10440" y="10219"/>
                </a:cubicBezTo>
                <a:close/>
              </a:path>
            </a:pathLst>
          </a:custGeom>
          <a:solidFill>
            <a:schemeClr val="accent1">
              <a:hueOff val="550649"/>
              <a:satOff val="22840"/>
              <a:lumOff val="-37250"/>
            </a:schemeClr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/>
          </a:p>
        </p:txBody>
      </p:sp>
      <p:sp>
        <p:nvSpPr>
          <p:cNvPr id="539" name="Shape 539"/>
          <p:cNvSpPr/>
          <p:nvPr/>
        </p:nvSpPr>
        <p:spPr>
          <a:xfrm>
            <a:off x="9731831" y="3952233"/>
            <a:ext cx="864000" cy="288000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>
            <a:lvl1pPr>
              <a:defRPr sz="30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pPr algn="ctr"/>
            <a:r>
              <a:rPr sz="1500" dirty="0" err="1"/>
              <a:t>物理隔离</a:t>
            </a:r>
            <a:endParaRPr sz="1500" dirty="0"/>
          </a:p>
        </p:txBody>
      </p:sp>
      <p:sp>
        <p:nvSpPr>
          <p:cNvPr id="540" name="Shape 540"/>
          <p:cNvSpPr/>
          <p:nvPr/>
        </p:nvSpPr>
        <p:spPr>
          <a:xfrm>
            <a:off x="3436019" y="3952233"/>
            <a:ext cx="864000" cy="2880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25400" tIns="25400" rIns="25400" bIns="25400" anchor="ctr"/>
          <a:lstStyle>
            <a:lvl1pPr>
              <a:defRPr sz="30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pPr algn="ctr"/>
            <a:r>
              <a:rPr sz="1500" dirty="0" err="1"/>
              <a:t>光纤直连</a:t>
            </a:r>
            <a:endParaRPr sz="1500" dirty="0"/>
          </a:p>
        </p:txBody>
      </p:sp>
      <p:sp>
        <p:nvSpPr>
          <p:cNvPr id="541" name="Shape 541"/>
          <p:cNvSpPr/>
          <p:nvPr/>
        </p:nvSpPr>
        <p:spPr>
          <a:xfrm>
            <a:off x="387774" y="2319846"/>
            <a:ext cx="1485808" cy="205184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endParaRPr sz="1000" dirty="0"/>
          </a:p>
        </p:txBody>
      </p:sp>
      <p:sp>
        <p:nvSpPr>
          <p:cNvPr id="542" name="Shape 542"/>
          <p:cNvSpPr/>
          <p:nvPr/>
        </p:nvSpPr>
        <p:spPr>
          <a:xfrm>
            <a:off x="2058317" y="2319846"/>
            <a:ext cx="1485808" cy="205184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endParaRPr sz="1000" dirty="0"/>
          </a:p>
        </p:txBody>
      </p:sp>
      <p:sp>
        <p:nvSpPr>
          <p:cNvPr id="555" name="Shape 555"/>
          <p:cNvSpPr/>
          <p:nvPr/>
        </p:nvSpPr>
        <p:spPr>
          <a:xfrm>
            <a:off x="10316388" y="1691984"/>
            <a:ext cx="1733625" cy="1093358"/>
          </a:xfrm>
          <a:prstGeom prst="rect">
            <a:avLst/>
          </a:prstGeom>
          <a:blipFill>
            <a:blip r:embed="rId3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/>
          </a:p>
        </p:txBody>
      </p:sp>
      <p:grpSp>
        <p:nvGrpSpPr>
          <p:cNvPr id="558" name="Group 558"/>
          <p:cNvGrpSpPr/>
          <p:nvPr/>
        </p:nvGrpSpPr>
        <p:grpSpPr>
          <a:xfrm>
            <a:off x="6671745" y="1646629"/>
            <a:ext cx="1724325" cy="4492794"/>
            <a:chOff x="0" y="0"/>
            <a:chExt cx="3448648" cy="8985586"/>
          </a:xfrm>
        </p:grpSpPr>
        <p:sp>
          <p:nvSpPr>
            <p:cNvPr id="557" name="Shape 557"/>
            <p:cNvSpPr/>
            <p:nvPr/>
          </p:nvSpPr>
          <p:spPr>
            <a:xfrm>
              <a:off x="19050" y="19049"/>
              <a:ext cx="3410549" cy="8947488"/>
            </a:xfrm>
            <a:prstGeom prst="rect">
              <a:avLst/>
            </a:prstGeom>
            <a:blipFill rotWithShape="1">
              <a:blip r:embed="rId4">
                <a:alphaModFix amt="50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  <p:pic>
          <p:nvPicPr>
            <p:cNvPr id="556" name="图片 555"/>
            <p:cNvPicPr/>
            <p:nvPr/>
          </p:nvPicPr>
          <p:blipFill>
            <a:blip r:embed="rId5">
              <a:alphaModFix amt="50000"/>
            </a:blip>
            <a:stretch>
              <a:fillRect/>
            </a:stretch>
          </p:blipFill>
          <p:spPr>
            <a:xfrm>
              <a:off x="0" y="-1"/>
              <a:ext cx="3448649" cy="8985588"/>
            </a:xfrm>
            <a:prstGeom prst="rect">
              <a:avLst/>
            </a:prstGeom>
            <a:effectLst/>
          </p:spPr>
        </p:pic>
      </p:grpSp>
      <p:grpSp>
        <p:nvGrpSpPr>
          <p:cNvPr id="561" name="Group 561"/>
          <p:cNvGrpSpPr/>
          <p:nvPr/>
        </p:nvGrpSpPr>
        <p:grpSpPr>
          <a:xfrm>
            <a:off x="8362790" y="1659344"/>
            <a:ext cx="1682091" cy="1156632"/>
            <a:chOff x="0" y="0"/>
            <a:chExt cx="3364181" cy="2313262"/>
          </a:xfrm>
        </p:grpSpPr>
        <p:sp>
          <p:nvSpPr>
            <p:cNvPr id="560" name="Shape 560"/>
            <p:cNvSpPr/>
            <p:nvPr/>
          </p:nvSpPr>
          <p:spPr>
            <a:xfrm>
              <a:off x="19050" y="19050"/>
              <a:ext cx="3326082" cy="2275163"/>
            </a:xfrm>
            <a:prstGeom prst="rect">
              <a:avLst/>
            </a:prstGeom>
            <a:blipFill rotWithShape="1">
              <a:blip r:embed="rId4">
                <a:alphaModFix amt="50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  <p:pic>
          <p:nvPicPr>
            <p:cNvPr id="559" name="图片 558"/>
            <p:cNvPicPr/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>
              <a:off x="0" y="0"/>
              <a:ext cx="3364182" cy="2313263"/>
            </a:xfrm>
            <a:prstGeom prst="rect">
              <a:avLst/>
            </a:prstGeom>
            <a:effectLst/>
          </p:spPr>
        </p:pic>
      </p:grpSp>
      <p:sp>
        <p:nvSpPr>
          <p:cNvPr id="562" name="Shape 562"/>
          <p:cNvSpPr/>
          <p:nvPr/>
        </p:nvSpPr>
        <p:spPr>
          <a:xfrm>
            <a:off x="4225589" y="1656154"/>
            <a:ext cx="1705275" cy="4473744"/>
          </a:xfrm>
          <a:prstGeom prst="rect">
            <a:avLst/>
          </a:prstGeom>
          <a:blipFill>
            <a:blip r:embed="rId7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/>
          </a:p>
        </p:txBody>
      </p:sp>
      <p:sp>
        <p:nvSpPr>
          <p:cNvPr id="563" name="Shape 563"/>
          <p:cNvSpPr/>
          <p:nvPr/>
        </p:nvSpPr>
        <p:spPr>
          <a:xfrm>
            <a:off x="302567" y="1696890"/>
            <a:ext cx="1615192" cy="1048086"/>
          </a:xfrm>
          <a:prstGeom prst="rect">
            <a:avLst/>
          </a:prstGeom>
          <a:blipFill>
            <a:blip r:embed="rId8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564" name="Shape 564"/>
          <p:cNvSpPr/>
          <p:nvPr/>
        </p:nvSpPr>
        <p:spPr>
          <a:xfrm>
            <a:off x="302567" y="2803070"/>
            <a:ext cx="3302400" cy="1051703"/>
          </a:xfrm>
          <a:prstGeom prst="rect">
            <a:avLst/>
          </a:prstGeom>
          <a:blipFill>
            <a:blip r:embed="rId7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/>
          </a:p>
        </p:txBody>
      </p:sp>
      <p:sp>
        <p:nvSpPr>
          <p:cNvPr id="565" name="Shape 565"/>
          <p:cNvSpPr/>
          <p:nvPr/>
        </p:nvSpPr>
        <p:spPr>
          <a:xfrm>
            <a:off x="1987499" y="1691984"/>
            <a:ext cx="1615192" cy="1048086"/>
          </a:xfrm>
          <a:prstGeom prst="rect">
            <a:avLst/>
          </a:prstGeom>
          <a:blipFill>
            <a:blip r:embed="rId9">
              <a:alphaModFix amt="50094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566" name="Shape 566"/>
          <p:cNvSpPr/>
          <p:nvPr/>
        </p:nvSpPr>
        <p:spPr>
          <a:xfrm>
            <a:off x="353566" y="5711701"/>
            <a:ext cx="3545015" cy="1128514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/>
          <a:p>
            <a:pPr defTabSz="228600">
              <a:defRPr sz="28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rPr sz="1400" dirty="0" err="1"/>
              <a:t>D级别：可面向互联网公开的应用及数据</a:t>
            </a:r>
            <a:endParaRPr sz="1400" dirty="0"/>
          </a:p>
          <a:p>
            <a:pPr defTabSz="228600">
              <a:defRPr sz="28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rPr sz="1400" dirty="0" err="1"/>
              <a:t>C级别：互联网信息数据，不对外公开信息</a:t>
            </a:r>
            <a:endParaRPr sz="1400" dirty="0"/>
          </a:p>
          <a:p>
            <a:pPr defTabSz="228600">
              <a:defRPr sz="28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rPr sz="1400" dirty="0" err="1"/>
              <a:t>B级别：三级等保管理，运行非密业务</a:t>
            </a:r>
            <a:endParaRPr sz="1400" dirty="0"/>
          </a:p>
          <a:p>
            <a:pPr defTabSz="228600">
              <a:defRPr sz="28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rPr sz="1400" dirty="0" err="1"/>
              <a:t>A级别：机密级管理，敏感非涉密业务</a:t>
            </a:r>
            <a:endParaRPr sz="1400" dirty="0"/>
          </a:p>
          <a:p>
            <a:pPr defTabSz="228600">
              <a:defRPr sz="28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rPr sz="1400" dirty="0" err="1"/>
              <a:t>S级别：机密级，物理隔绝应用数据</a:t>
            </a:r>
            <a:endParaRPr sz="1400" dirty="0"/>
          </a:p>
        </p:txBody>
      </p:sp>
      <p:sp>
        <p:nvSpPr>
          <p:cNvPr id="78" name="Shape 563"/>
          <p:cNvSpPr/>
          <p:nvPr/>
        </p:nvSpPr>
        <p:spPr>
          <a:xfrm>
            <a:off x="64497" y="5767545"/>
            <a:ext cx="288000" cy="180000"/>
          </a:xfrm>
          <a:prstGeom prst="rect">
            <a:avLst/>
          </a:prstGeom>
          <a:blipFill>
            <a:blip r:embed="rId8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79" name="Shape 565"/>
          <p:cNvSpPr/>
          <p:nvPr/>
        </p:nvSpPr>
        <p:spPr>
          <a:xfrm>
            <a:off x="64497" y="5978388"/>
            <a:ext cx="288000" cy="180000"/>
          </a:xfrm>
          <a:prstGeom prst="rect">
            <a:avLst/>
          </a:prstGeom>
          <a:blipFill>
            <a:blip r:embed="rId9">
              <a:alphaModFix amt="50094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83" name="Shape 564"/>
          <p:cNvSpPr/>
          <p:nvPr/>
        </p:nvSpPr>
        <p:spPr>
          <a:xfrm>
            <a:off x="64497" y="6189231"/>
            <a:ext cx="288000" cy="180000"/>
          </a:xfrm>
          <a:prstGeom prst="rect">
            <a:avLst/>
          </a:prstGeom>
          <a:blipFill>
            <a:blip r:embed="rId7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/>
          </a:p>
        </p:txBody>
      </p:sp>
      <p:grpSp>
        <p:nvGrpSpPr>
          <p:cNvPr id="84" name="Group 561"/>
          <p:cNvGrpSpPr/>
          <p:nvPr/>
        </p:nvGrpSpPr>
        <p:grpSpPr>
          <a:xfrm>
            <a:off x="64497" y="6400074"/>
            <a:ext cx="288000" cy="180000"/>
            <a:chOff x="0" y="0"/>
            <a:chExt cx="3364181" cy="2313262"/>
          </a:xfrm>
        </p:grpSpPr>
        <p:sp>
          <p:nvSpPr>
            <p:cNvPr id="85" name="Shape 560"/>
            <p:cNvSpPr/>
            <p:nvPr/>
          </p:nvSpPr>
          <p:spPr>
            <a:xfrm>
              <a:off x="19050" y="19050"/>
              <a:ext cx="3326082" cy="2275163"/>
            </a:xfrm>
            <a:prstGeom prst="rect">
              <a:avLst/>
            </a:prstGeom>
            <a:blipFill rotWithShape="1">
              <a:blip r:embed="rId4">
                <a:alphaModFix amt="50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  <p:pic>
          <p:nvPicPr>
            <p:cNvPr id="86" name="图片 85"/>
            <p:cNvPicPr/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>
              <a:off x="0" y="0"/>
              <a:ext cx="3364182" cy="2313263"/>
            </a:xfrm>
            <a:prstGeom prst="rect">
              <a:avLst/>
            </a:prstGeom>
            <a:effectLst/>
          </p:spPr>
        </p:pic>
      </p:grpSp>
      <p:sp>
        <p:nvSpPr>
          <p:cNvPr id="87" name="Shape 555"/>
          <p:cNvSpPr/>
          <p:nvPr/>
        </p:nvSpPr>
        <p:spPr>
          <a:xfrm>
            <a:off x="64497" y="6610917"/>
            <a:ext cx="288000" cy="180000"/>
          </a:xfrm>
          <a:prstGeom prst="rect">
            <a:avLst/>
          </a:prstGeom>
          <a:blipFill>
            <a:blip r:embed="rId3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</p:spTree>
  </p:cSld>
  <p:clrMapOvr>
    <a:masterClrMapping/>
  </p:clrMapOvr>
  <p:transition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-12700"/>
            <a:ext cx="12167235" cy="68840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413750" y="582930"/>
            <a:ext cx="3491230" cy="3415030"/>
          </a:xfrm>
          <a:prstGeom prst="rect">
            <a:avLst/>
          </a:prstGeom>
          <a:solidFill>
            <a:schemeClr val="bg2">
              <a:lumMod val="75000"/>
              <a:alpha val="77000"/>
            </a:schemeClr>
          </a:solidFill>
        </p:spPr>
        <p:txBody>
          <a:bodyPr wrap="none" rtlCol="0">
            <a:spAutoFit/>
          </a:bodyPr>
          <a:p>
            <a:pPr marL="342900" indent="-342900" algn="l">
              <a:buFont typeface="+mj-lt"/>
              <a:buAutoNum type="arabi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数据分析区：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Neo4j图数据库-数据分析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zh-CN" altLang="en-US">
                <a:solidFill>
                  <a:schemeClr val="bg1"/>
                </a:solidFill>
              </a:rPr>
              <a:t>数据采集区</a:t>
            </a:r>
            <a:endParaRPr lang="zh-CN" altLang="en-US">
              <a:solidFill>
                <a:schemeClr val="bg1"/>
              </a:solidFill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知识图谱构建组件</a:t>
            </a:r>
            <a:endParaRPr lang="zh-CN" altLang="en-US">
              <a:solidFill>
                <a:schemeClr val="bg1"/>
              </a:solidFill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有害识别组件</a:t>
            </a:r>
            <a:endParaRPr lang="zh-CN" altLang="en-US">
              <a:solidFill>
                <a:schemeClr val="bg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zh-CN" altLang="en-US">
                <a:solidFill>
                  <a:schemeClr val="bg1"/>
                </a:solidFill>
              </a:rPr>
              <a:t>业务工作区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知库门户</a:t>
            </a:r>
            <a:endParaRPr lang="zh-CN" altLang="en-US">
              <a:solidFill>
                <a:schemeClr val="bg1"/>
              </a:solidFill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知库运营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mysql</a:t>
            </a:r>
            <a:endParaRPr lang="zh-CN" altLang="en-US">
              <a:solidFill>
                <a:schemeClr val="bg1"/>
              </a:solidFill>
            </a:endParaRPr>
          </a:p>
          <a:p>
            <a:pPr indent="0" algn="l">
              <a:buFont typeface="+mj-ea"/>
              <a:buNone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A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：有害样品库对接</a:t>
            </a:r>
            <a:endParaRPr lang="zh-CN" altLang="en-US">
              <a:solidFill>
                <a:schemeClr val="bg1"/>
              </a:solidFill>
            </a:endParaRPr>
          </a:p>
          <a:p>
            <a:pPr indent="0" algn="l">
              <a:buFont typeface="+mj-ea"/>
              <a:buNone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B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：数据存储</a:t>
            </a:r>
            <a:endParaRPr lang="zh-CN" altLang="en-US">
              <a:solidFill>
                <a:schemeClr val="bg1"/>
              </a:solidFill>
            </a:endParaRPr>
          </a:p>
          <a:p>
            <a:pPr indent="0" algn="l">
              <a:buFont typeface="+mj-ea"/>
              <a:buNone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C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：分词/分句等服务对接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188710" y="1860550"/>
            <a:ext cx="713105" cy="882015"/>
          </a:xfrm>
          <a:prstGeom prst="roundRect">
            <a:avLst/>
          </a:prstGeom>
          <a:noFill/>
          <a:ln w="47625" cmpd="sng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3975100" y="2080895"/>
            <a:ext cx="1288415" cy="780415"/>
          </a:xfrm>
          <a:prstGeom prst="roundRect">
            <a:avLst/>
          </a:prstGeom>
          <a:noFill/>
          <a:ln w="47625" cmpd="sng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6901815" y="5582920"/>
            <a:ext cx="746125" cy="866140"/>
          </a:xfrm>
          <a:prstGeom prst="roundRect">
            <a:avLst/>
          </a:prstGeom>
          <a:noFill/>
          <a:ln w="47625" cmpd="sng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3576955" y="4149725"/>
            <a:ext cx="746125" cy="866140"/>
          </a:xfrm>
          <a:prstGeom prst="roundRect">
            <a:avLst/>
          </a:prstGeom>
          <a:noFill/>
          <a:ln w="47625" cmpd="sng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6527165" y="3783330"/>
            <a:ext cx="1254760" cy="645795"/>
          </a:xfrm>
          <a:prstGeom prst="roundRect">
            <a:avLst/>
          </a:prstGeom>
          <a:noFill/>
          <a:ln w="47625" cmpd="sng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701800" y="1712595"/>
            <a:ext cx="340360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isometricLeftDown"/>
              <a:lightRig rig="threePt" dir="t"/>
            </a:scene3d>
          </a:bodyPr>
          <a:p>
            <a:r>
              <a:rPr lang="en-US" altLang="zh-CN" b="1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</a:rPr>
              <a:t>A</a:t>
            </a:r>
            <a:endParaRPr lang="en-US" altLang="zh-CN" b="1">
              <a:ln>
                <a:solidFill>
                  <a:sysClr val="windowText" lastClr="000000"/>
                </a:solidFill>
              </a:ln>
              <a:solidFill>
                <a:srgbClr val="00B05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673350" y="1712595"/>
            <a:ext cx="299720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isometricLeftDown"/>
              <a:lightRig rig="threePt" dir="t"/>
            </a:scene3d>
          </a:bodyPr>
          <a:p>
            <a:r>
              <a:rPr lang="en-US" altLang="zh-CN" b="1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</a:rPr>
              <a:t>B</a:t>
            </a:r>
            <a:endParaRPr lang="en-US" altLang="zh-CN" b="1">
              <a:ln>
                <a:solidFill>
                  <a:sysClr val="windowText" lastClr="000000"/>
                </a:solidFill>
              </a:ln>
              <a:solidFill>
                <a:srgbClr val="00B05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701800" y="2374265"/>
            <a:ext cx="299720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isometricLeftDown"/>
              <a:lightRig rig="threePt" dir="t"/>
            </a:scene3d>
          </a:bodyPr>
          <a:p>
            <a:r>
              <a:rPr lang="en-US" altLang="zh-CN" b="1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</a:rPr>
              <a:t>B</a:t>
            </a:r>
            <a:endParaRPr lang="en-US" altLang="zh-CN" b="1">
              <a:ln>
                <a:solidFill>
                  <a:sysClr val="windowText" lastClr="000000"/>
                </a:solidFill>
              </a:ln>
              <a:solidFill>
                <a:srgbClr val="00B05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73350" y="2984500"/>
            <a:ext cx="321945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isometricLeftDown"/>
              <a:lightRig rig="threePt" dir="t"/>
            </a:scene3d>
          </a:bodyPr>
          <a:p>
            <a:r>
              <a:rPr lang="en-US" altLang="zh-CN" b="1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</a:rPr>
              <a:t>C</a:t>
            </a:r>
            <a:endParaRPr lang="en-US" altLang="zh-CN" b="1">
              <a:ln>
                <a:solidFill>
                  <a:sysClr val="windowText" lastClr="000000"/>
                </a:solidFill>
              </a:ln>
              <a:solidFill>
                <a:srgbClr val="00B05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811905" y="1578610"/>
            <a:ext cx="5124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b="1">
                <a:solidFill>
                  <a:srgbClr val="FF0000"/>
                </a:solidFill>
              </a:rPr>
              <a:t>2.a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527165" y="3352800"/>
            <a:ext cx="51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b="1">
                <a:solidFill>
                  <a:srgbClr val="FF0000"/>
                </a:solidFill>
              </a:rPr>
              <a:t>2.b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188710" y="1492250"/>
            <a:ext cx="5124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olidFill>
                  <a:srgbClr val="FF0000"/>
                </a:solidFill>
              </a:rPr>
              <a:t>1.a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693795" y="3721100"/>
            <a:ext cx="5124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olidFill>
                  <a:srgbClr val="FF0000"/>
                </a:solidFill>
              </a:rPr>
              <a:t>1.a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527165" y="5214620"/>
            <a:ext cx="5124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olidFill>
                  <a:srgbClr val="FF0000"/>
                </a:solidFill>
              </a:rPr>
              <a:t>1.a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784475" y="1123950"/>
            <a:ext cx="5175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olidFill>
                  <a:srgbClr val="FF0000"/>
                </a:solidFill>
              </a:rPr>
              <a:t>2.c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73350" y="1860550"/>
            <a:ext cx="7575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olidFill>
                  <a:srgbClr val="FF0000"/>
                </a:solidFill>
              </a:rPr>
              <a:t>2.a/b</a:t>
            </a:r>
            <a:endParaRPr lang="en-US" altLang="zh-CN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48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60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lang="zh-CN" altLang="en-US" sz="3600" dirty="0"/>
              <a:t>部署结构</a:t>
            </a:r>
            <a:r>
              <a:rPr lang="en-US" altLang="zh-CN" sz="3600" dirty="0"/>
              <a:t>-</a:t>
            </a:r>
            <a:r>
              <a:rPr lang="zh-CN" altLang="en-US" sz="3600" dirty="0"/>
              <a:t>新疆测试环境</a:t>
            </a:r>
            <a:endParaRPr lang="zh-CN" altLang="en-US" sz="3600" dirty="0"/>
          </a:p>
        </p:txBody>
      </p:sp>
      <p:sp>
        <p:nvSpPr>
          <p:cNvPr id="483" name="Shape 483"/>
          <p:cNvSpPr/>
          <p:nvPr/>
        </p:nvSpPr>
        <p:spPr>
          <a:xfrm flipV="1">
            <a:off x="6272172" y="1379034"/>
            <a:ext cx="1" cy="4660085"/>
          </a:xfrm>
          <a:prstGeom prst="line">
            <a:avLst/>
          </a:prstGeom>
          <a:ln w="76200">
            <a:solidFill>
              <a:schemeClr val="accent1">
                <a:hueOff val="550649"/>
                <a:satOff val="22840"/>
                <a:lumOff val="-37250"/>
              </a:schemeClr>
            </a:solidFill>
            <a:custDash>
              <a:ds d="200000" sp="200000"/>
            </a:custDash>
            <a:miter lim="400000"/>
          </a:ln>
        </p:spPr>
        <p:txBody>
          <a:bodyPr lIns="25400" tIns="25400" rIns="25400" bIns="25400" anchor="ctr"/>
          <a:lstStyle/>
          <a:p>
            <a:pPr>
              <a:defRPr sz="5000"/>
            </a:pPr>
            <a:endParaRPr sz="2500"/>
          </a:p>
        </p:txBody>
      </p:sp>
      <p:sp>
        <p:nvSpPr>
          <p:cNvPr id="484" name="Shape 484"/>
          <p:cNvSpPr/>
          <p:nvPr/>
        </p:nvSpPr>
        <p:spPr>
          <a:xfrm flipV="1">
            <a:off x="10137615" y="1379034"/>
            <a:ext cx="1" cy="4660085"/>
          </a:xfrm>
          <a:prstGeom prst="line">
            <a:avLst/>
          </a:prstGeom>
          <a:ln w="762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25400" tIns="25400" rIns="25400" bIns="25400" anchor="ctr"/>
          <a:lstStyle/>
          <a:p>
            <a:pPr>
              <a:defRPr sz="5000"/>
            </a:pPr>
            <a:endParaRPr sz="2500"/>
          </a:p>
        </p:txBody>
      </p:sp>
      <p:grpSp>
        <p:nvGrpSpPr>
          <p:cNvPr id="3" name="组合 2"/>
          <p:cNvGrpSpPr/>
          <p:nvPr/>
        </p:nvGrpSpPr>
        <p:grpSpPr>
          <a:xfrm>
            <a:off x="9926131" y="3082078"/>
            <a:ext cx="422968" cy="718838"/>
            <a:chOff x="9926131" y="2935510"/>
            <a:chExt cx="422968" cy="718838"/>
          </a:xfrm>
        </p:grpSpPr>
        <p:sp>
          <p:nvSpPr>
            <p:cNvPr id="486" name="Shape 486"/>
            <p:cNvSpPr/>
            <p:nvPr/>
          </p:nvSpPr>
          <p:spPr>
            <a:xfrm>
              <a:off x="9926131" y="2935510"/>
              <a:ext cx="116152" cy="718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696" h="20892" extrusionOk="0">
                  <a:moveTo>
                    <a:pt x="17696" y="0"/>
                  </a:moveTo>
                  <a:cubicBezTo>
                    <a:pt x="-3904" y="2643"/>
                    <a:pt x="338" y="10633"/>
                    <a:pt x="338" y="11964"/>
                  </a:cubicBezTo>
                  <a:cubicBezTo>
                    <a:pt x="9728" y="12288"/>
                    <a:pt x="10299" y="13240"/>
                    <a:pt x="9149" y="14164"/>
                  </a:cubicBezTo>
                  <a:cubicBezTo>
                    <a:pt x="8000" y="15089"/>
                    <a:pt x="7454" y="17067"/>
                    <a:pt x="8576" y="18044"/>
                  </a:cubicBezTo>
                  <a:cubicBezTo>
                    <a:pt x="9726" y="19020"/>
                    <a:pt x="8711" y="19020"/>
                    <a:pt x="5317" y="19537"/>
                  </a:cubicBezTo>
                  <a:cubicBezTo>
                    <a:pt x="8164" y="21600"/>
                    <a:pt x="17696" y="20895"/>
                    <a:pt x="17696" y="20107"/>
                  </a:cubicBezTo>
                  <a:cubicBezTo>
                    <a:pt x="17696" y="20107"/>
                    <a:pt x="17696" y="3348"/>
                    <a:pt x="17696" y="0"/>
                  </a:cubicBezTo>
                  <a:close/>
                  <a:moveTo>
                    <a:pt x="12383" y="19371"/>
                  </a:moveTo>
                  <a:cubicBezTo>
                    <a:pt x="13369" y="19371"/>
                    <a:pt x="14137" y="19522"/>
                    <a:pt x="14137" y="19705"/>
                  </a:cubicBezTo>
                  <a:cubicBezTo>
                    <a:pt x="14164" y="19888"/>
                    <a:pt x="13369" y="20040"/>
                    <a:pt x="12383" y="20040"/>
                  </a:cubicBezTo>
                  <a:cubicBezTo>
                    <a:pt x="11398" y="20040"/>
                    <a:pt x="10629" y="19888"/>
                    <a:pt x="10629" y="19705"/>
                  </a:cubicBezTo>
                  <a:cubicBezTo>
                    <a:pt x="10629" y="19517"/>
                    <a:pt x="11425" y="19371"/>
                    <a:pt x="12383" y="19371"/>
                  </a:cubicBezTo>
                  <a:close/>
                </a:path>
              </a:pathLst>
            </a:custGeom>
            <a:solidFill>
              <a:schemeClr val="accent1">
                <a:hueOff val="550649"/>
                <a:satOff val="22840"/>
                <a:lumOff val="-3725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  <p:sp>
          <p:nvSpPr>
            <p:cNvPr id="487" name="Shape 487"/>
            <p:cNvSpPr/>
            <p:nvPr/>
          </p:nvSpPr>
          <p:spPr>
            <a:xfrm>
              <a:off x="10232947" y="2935510"/>
              <a:ext cx="116152" cy="718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696" h="20892" extrusionOk="0">
                  <a:moveTo>
                    <a:pt x="17696" y="0"/>
                  </a:moveTo>
                  <a:cubicBezTo>
                    <a:pt x="-3904" y="2643"/>
                    <a:pt x="338" y="10633"/>
                    <a:pt x="338" y="11964"/>
                  </a:cubicBezTo>
                  <a:cubicBezTo>
                    <a:pt x="9728" y="12288"/>
                    <a:pt x="10299" y="13240"/>
                    <a:pt x="9149" y="14164"/>
                  </a:cubicBezTo>
                  <a:cubicBezTo>
                    <a:pt x="8000" y="15089"/>
                    <a:pt x="7454" y="17067"/>
                    <a:pt x="8576" y="18044"/>
                  </a:cubicBezTo>
                  <a:cubicBezTo>
                    <a:pt x="9726" y="19020"/>
                    <a:pt x="8711" y="19020"/>
                    <a:pt x="5317" y="19537"/>
                  </a:cubicBezTo>
                  <a:cubicBezTo>
                    <a:pt x="8164" y="21600"/>
                    <a:pt x="17696" y="20895"/>
                    <a:pt x="17696" y="20107"/>
                  </a:cubicBezTo>
                  <a:cubicBezTo>
                    <a:pt x="17696" y="20107"/>
                    <a:pt x="17696" y="3348"/>
                    <a:pt x="17696" y="0"/>
                  </a:cubicBezTo>
                  <a:close/>
                  <a:moveTo>
                    <a:pt x="12383" y="19371"/>
                  </a:moveTo>
                  <a:cubicBezTo>
                    <a:pt x="13369" y="19371"/>
                    <a:pt x="14137" y="19522"/>
                    <a:pt x="14137" y="19705"/>
                  </a:cubicBezTo>
                  <a:cubicBezTo>
                    <a:pt x="14164" y="19888"/>
                    <a:pt x="13369" y="20040"/>
                    <a:pt x="12383" y="20040"/>
                  </a:cubicBezTo>
                  <a:cubicBezTo>
                    <a:pt x="11398" y="20040"/>
                    <a:pt x="10629" y="19888"/>
                    <a:pt x="10629" y="19705"/>
                  </a:cubicBezTo>
                  <a:cubicBezTo>
                    <a:pt x="10629" y="19517"/>
                    <a:pt x="11425" y="19371"/>
                    <a:pt x="12383" y="19371"/>
                  </a:cubicBezTo>
                  <a:close/>
                </a:path>
              </a:pathLst>
            </a:custGeom>
            <a:solidFill>
              <a:schemeClr val="accent1">
                <a:hueOff val="550649"/>
                <a:satOff val="22840"/>
                <a:lumOff val="-3725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</p:grpSp>
      <p:sp>
        <p:nvSpPr>
          <p:cNvPr id="488" name="Shape 488"/>
          <p:cNvSpPr/>
          <p:nvPr/>
        </p:nvSpPr>
        <p:spPr>
          <a:xfrm>
            <a:off x="5906684" y="3952233"/>
            <a:ext cx="864000" cy="2880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25400" tIns="25400" rIns="25400" bIns="25400" anchor="ctr"/>
          <a:lstStyle>
            <a:lvl1pPr>
              <a:defRPr sz="30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pPr algn="ctr"/>
            <a:r>
              <a:rPr sz="1500" dirty="0" err="1"/>
              <a:t>双向光闸</a:t>
            </a:r>
            <a:endParaRPr sz="1500" dirty="0"/>
          </a:p>
        </p:txBody>
      </p:sp>
      <p:pic>
        <p:nvPicPr>
          <p:cNvPr id="489" name="图片 488"/>
          <p:cNvPicPr/>
          <p:nvPr/>
        </p:nvPicPr>
        <p:blipFill>
          <a:blip r:embed="rId1"/>
          <a:stretch>
            <a:fillRect/>
          </a:stretch>
        </p:blipFill>
        <p:spPr>
          <a:xfrm>
            <a:off x="363569" y="1736771"/>
            <a:ext cx="1510012" cy="976349"/>
          </a:xfrm>
          <a:prstGeom prst="rect">
            <a:avLst/>
          </a:prstGeom>
        </p:spPr>
      </p:pic>
      <p:pic>
        <p:nvPicPr>
          <p:cNvPr id="491" name="图片 490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1548828" y="3690026"/>
            <a:ext cx="4698186" cy="38101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892383" y="3175332"/>
            <a:ext cx="759578" cy="532331"/>
            <a:chOff x="5892383" y="3220400"/>
            <a:chExt cx="759578" cy="532331"/>
          </a:xfrm>
        </p:grpSpPr>
        <p:sp>
          <p:nvSpPr>
            <p:cNvPr id="485" name="Shape 485"/>
            <p:cNvSpPr/>
            <p:nvPr/>
          </p:nvSpPr>
          <p:spPr>
            <a:xfrm>
              <a:off x="5892383" y="3220400"/>
              <a:ext cx="759578" cy="238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2" extrusionOk="0">
                  <a:moveTo>
                    <a:pt x="1812" y="1"/>
                  </a:moveTo>
                  <a:cubicBezTo>
                    <a:pt x="1339" y="21"/>
                    <a:pt x="783" y="215"/>
                    <a:pt x="286" y="791"/>
                  </a:cubicBezTo>
                  <a:cubicBezTo>
                    <a:pt x="199" y="1615"/>
                    <a:pt x="123" y="3110"/>
                    <a:pt x="123" y="3110"/>
                  </a:cubicBezTo>
                  <a:cubicBezTo>
                    <a:pt x="1178" y="3574"/>
                    <a:pt x="1286" y="5912"/>
                    <a:pt x="967" y="7734"/>
                  </a:cubicBezTo>
                  <a:cubicBezTo>
                    <a:pt x="642" y="9538"/>
                    <a:pt x="524" y="13522"/>
                    <a:pt x="713" y="15584"/>
                  </a:cubicBezTo>
                  <a:cubicBezTo>
                    <a:pt x="962" y="18265"/>
                    <a:pt x="0" y="19107"/>
                    <a:pt x="0" y="19107"/>
                  </a:cubicBezTo>
                  <a:lnTo>
                    <a:pt x="194" y="21104"/>
                  </a:lnTo>
                  <a:cubicBezTo>
                    <a:pt x="194" y="21104"/>
                    <a:pt x="1839" y="20432"/>
                    <a:pt x="3110" y="20019"/>
                  </a:cubicBezTo>
                  <a:cubicBezTo>
                    <a:pt x="3759" y="19813"/>
                    <a:pt x="4127" y="18919"/>
                    <a:pt x="4516" y="17458"/>
                  </a:cubicBezTo>
                  <a:lnTo>
                    <a:pt x="5040" y="21582"/>
                  </a:lnTo>
                  <a:lnTo>
                    <a:pt x="5359" y="19708"/>
                  </a:lnTo>
                  <a:lnTo>
                    <a:pt x="5468" y="21276"/>
                  </a:lnTo>
                  <a:lnTo>
                    <a:pt x="5787" y="19402"/>
                  </a:lnTo>
                  <a:lnTo>
                    <a:pt x="5895" y="20964"/>
                  </a:lnTo>
                  <a:lnTo>
                    <a:pt x="6213" y="19090"/>
                  </a:lnTo>
                  <a:lnTo>
                    <a:pt x="6321" y="20653"/>
                  </a:lnTo>
                  <a:lnTo>
                    <a:pt x="6641" y="18784"/>
                  </a:lnTo>
                  <a:lnTo>
                    <a:pt x="6749" y="20347"/>
                  </a:lnTo>
                  <a:lnTo>
                    <a:pt x="7068" y="18473"/>
                  </a:lnTo>
                  <a:lnTo>
                    <a:pt x="7176" y="20036"/>
                  </a:lnTo>
                  <a:lnTo>
                    <a:pt x="7496" y="18162"/>
                  </a:lnTo>
                  <a:lnTo>
                    <a:pt x="7604" y="19729"/>
                  </a:lnTo>
                  <a:lnTo>
                    <a:pt x="7923" y="17855"/>
                  </a:lnTo>
                  <a:lnTo>
                    <a:pt x="8032" y="19418"/>
                  </a:lnTo>
                  <a:lnTo>
                    <a:pt x="8349" y="17544"/>
                  </a:lnTo>
                  <a:lnTo>
                    <a:pt x="8457" y="19107"/>
                  </a:lnTo>
                  <a:lnTo>
                    <a:pt x="8777" y="17238"/>
                  </a:lnTo>
                  <a:lnTo>
                    <a:pt x="8885" y="18801"/>
                  </a:lnTo>
                  <a:lnTo>
                    <a:pt x="9205" y="16927"/>
                  </a:lnTo>
                  <a:lnTo>
                    <a:pt x="9313" y="18489"/>
                  </a:lnTo>
                  <a:lnTo>
                    <a:pt x="9632" y="16615"/>
                  </a:lnTo>
                  <a:lnTo>
                    <a:pt x="9740" y="18183"/>
                  </a:lnTo>
                  <a:lnTo>
                    <a:pt x="10060" y="16309"/>
                  </a:lnTo>
                  <a:lnTo>
                    <a:pt x="10168" y="17872"/>
                  </a:lnTo>
                  <a:lnTo>
                    <a:pt x="10486" y="15998"/>
                  </a:lnTo>
                  <a:lnTo>
                    <a:pt x="10594" y="17560"/>
                  </a:lnTo>
                  <a:lnTo>
                    <a:pt x="10913" y="15691"/>
                  </a:lnTo>
                  <a:lnTo>
                    <a:pt x="11021" y="17254"/>
                  </a:lnTo>
                  <a:lnTo>
                    <a:pt x="11341" y="15380"/>
                  </a:lnTo>
                  <a:lnTo>
                    <a:pt x="11449" y="16943"/>
                  </a:lnTo>
                  <a:lnTo>
                    <a:pt x="11768" y="15069"/>
                  </a:lnTo>
                  <a:lnTo>
                    <a:pt x="11877" y="16637"/>
                  </a:lnTo>
                  <a:lnTo>
                    <a:pt x="12196" y="14763"/>
                  </a:lnTo>
                  <a:lnTo>
                    <a:pt x="12304" y="16325"/>
                  </a:lnTo>
                  <a:lnTo>
                    <a:pt x="12622" y="14451"/>
                  </a:lnTo>
                  <a:lnTo>
                    <a:pt x="12730" y="16014"/>
                  </a:lnTo>
                  <a:lnTo>
                    <a:pt x="13050" y="14145"/>
                  </a:lnTo>
                  <a:lnTo>
                    <a:pt x="13158" y="15708"/>
                  </a:lnTo>
                  <a:lnTo>
                    <a:pt x="13477" y="13834"/>
                  </a:lnTo>
                  <a:lnTo>
                    <a:pt x="13585" y="15396"/>
                  </a:lnTo>
                  <a:lnTo>
                    <a:pt x="13905" y="13522"/>
                  </a:lnTo>
                  <a:lnTo>
                    <a:pt x="14013" y="15090"/>
                  </a:lnTo>
                  <a:lnTo>
                    <a:pt x="14332" y="13216"/>
                  </a:lnTo>
                  <a:lnTo>
                    <a:pt x="14441" y="14779"/>
                  </a:lnTo>
                  <a:lnTo>
                    <a:pt x="14758" y="12905"/>
                  </a:lnTo>
                  <a:lnTo>
                    <a:pt x="14866" y="14467"/>
                  </a:lnTo>
                  <a:lnTo>
                    <a:pt x="15186" y="12599"/>
                  </a:lnTo>
                  <a:lnTo>
                    <a:pt x="15294" y="14161"/>
                  </a:lnTo>
                  <a:lnTo>
                    <a:pt x="15614" y="12287"/>
                  </a:lnTo>
                  <a:lnTo>
                    <a:pt x="15722" y="13850"/>
                  </a:lnTo>
                  <a:lnTo>
                    <a:pt x="16041" y="11976"/>
                  </a:lnTo>
                  <a:lnTo>
                    <a:pt x="16149" y="13544"/>
                  </a:lnTo>
                  <a:lnTo>
                    <a:pt x="16469" y="11670"/>
                  </a:lnTo>
                  <a:lnTo>
                    <a:pt x="16577" y="13232"/>
                  </a:lnTo>
                  <a:lnTo>
                    <a:pt x="16895" y="11358"/>
                  </a:lnTo>
                  <a:lnTo>
                    <a:pt x="17003" y="12921"/>
                  </a:lnTo>
                  <a:lnTo>
                    <a:pt x="17322" y="11052"/>
                  </a:lnTo>
                  <a:lnTo>
                    <a:pt x="17430" y="12615"/>
                  </a:lnTo>
                  <a:lnTo>
                    <a:pt x="17750" y="10741"/>
                  </a:lnTo>
                  <a:lnTo>
                    <a:pt x="17858" y="12303"/>
                  </a:lnTo>
                  <a:lnTo>
                    <a:pt x="18177" y="10429"/>
                  </a:lnTo>
                  <a:lnTo>
                    <a:pt x="18286" y="11997"/>
                  </a:lnTo>
                  <a:lnTo>
                    <a:pt x="18605" y="10123"/>
                  </a:lnTo>
                  <a:lnTo>
                    <a:pt x="18713" y="11686"/>
                  </a:lnTo>
                  <a:lnTo>
                    <a:pt x="19031" y="9812"/>
                  </a:lnTo>
                  <a:lnTo>
                    <a:pt x="19139" y="11374"/>
                  </a:lnTo>
                  <a:lnTo>
                    <a:pt x="19459" y="9506"/>
                  </a:lnTo>
                  <a:lnTo>
                    <a:pt x="19567" y="11068"/>
                  </a:lnTo>
                  <a:lnTo>
                    <a:pt x="19886" y="9194"/>
                  </a:lnTo>
                  <a:lnTo>
                    <a:pt x="19994" y="10757"/>
                  </a:lnTo>
                  <a:lnTo>
                    <a:pt x="20314" y="8883"/>
                  </a:lnTo>
                  <a:lnTo>
                    <a:pt x="20422" y="10451"/>
                  </a:lnTo>
                  <a:lnTo>
                    <a:pt x="20741" y="8577"/>
                  </a:lnTo>
                  <a:lnTo>
                    <a:pt x="20850" y="10139"/>
                  </a:lnTo>
                  <a:lnTo>
                    <a:pt x="21167" y="8265"/>
                  </a:lnTo>
                  <a:lnTo>
                    <a:pt x="21275" y="9828"/>
                  </a:lnTo>
                  <a:lnTo>
                    <a:pt x="21563" y="8421"/>
                  </a:lnTo>
                  <a:lnTo>
                    <a:pt x="21600" y="7701"/>
                  </a:lnTo>
                  <a:lnTo>
                    <a:pt x="21568" y="5983"/>
                  </a:lnTo>
                  <a:cubicBezTo>
                    <a:pt x="21552" y="5090"/>
                    <a:pt x="21330" y="4381"/>
                    <a:pt x="21049" y="4329"/>
                  </a:cubicBezTo>
                  <a:lnTo>
                    <a:pt x="7830" y="1806"/>
                  </a:lnTo>
                  <a:cubicBezTo>
                    <a:pt x="7830" y="1806"/>
                    <a:pt x="7858" y="947"/>
                    <a:pt x="7582" y="844"/>
                  </a:cubicBezTo>
                  <a:cubicBezTo>
                    <a:pt x="7171" y="690"/>
                    <a:pt x="5434" y="327"/>
                    <a:pt x="5185" y="275"/>
                  </a:cubicBezTo>
                  <a:cubicBezTo>
                    <a:pt x="4937" y="224"/>
                    <a:pt x="4613" y="1702"/>
                    <a:pt x="4273" y="1634"/>
                  </a:cubicBezTo>
                  <a:cubicBezTo>
                    <a:pt x="3932" y="1582"/>
                    <a:pt x="3326" y="620"/>
                    <a:pt x="2845" y="259"/>
                  </a:cubicBezTo>
                  <a:cubicBezTo>
                    <a:pt x="2677" y="139"/>
                    <a:pt x="2285" y="-18"/>
                    <a:pt x="1812" y="1"/>
                  </a:cubicBezTo>
                  <a:close/>
                  <a:moveTo>
                    <a:pt x="6673" y="3320"/>
                  </a:moveTo>
                  <a:cubicBezTo>
                    <a:pt x="6830" y="3320"/>
                    <a:pt x="6955" y="3713"/>
                    <a:pt x="6955" y="4211"/>
                  </a:cubicBezTo>
                  <a:cubicBezTo>
                    <a:pt x="6955" y="4709"/>
                    <a:pt x="6824" y="5103"/>
                    <a:pt x="6673" y="5103"/>
                  </a:cubicBezTo>
                  <a:cubicBezTo>
                    <a:pt x="6516" y="5103"/>
                    <a:pt x="6392" y="4709"/>
                    <a:pt x="6392" y="4211"/>
                  </a:cubicBezTo>
                  <a:cubicBezTo>
                    <a:pt x="6392" y="3713"/>
                    <a:pt x="6516" y="3320"/>
                    <a:pt x="6673" y="3320"/>
                  </a:cubicBezTo>
                  <a:close/>
                  <a:moveTo>
                    <a:pt x="3455" y="4297"/>
                  </a:moveTo>
                  <a:cubicBezTo>
                    <a:pt x="4985" y="4400"/>
                    <a:pt x="3433" y="18165"/>
                    <a:pt x="2346" y="16824"/>
                  </a:cubicBezTo>
                  <a:cubicBezTo>
                    <a:pt x="1573" y="15862"/>
                    <a:pt x="2244" y="14162"/>
                    <a:pt x="2466" y="11052"/>
                  </a:cubicBezTo>
                  <a:cubicBezTo>
                    <a:pt x="2698" y="7736"/>
                    <a:pt x="2070" y="4211"/>
                    <a:pt x="3455" y="4297"/>
                  </a:cubicBezTo>
                  <a:close/>
                  <a:moveTo>
                    <a:pt x="5716" y="7116"/>
                  </a:moveTo>
                  <a:cubicBezTo>
                    <a:pt x="5873" y="7116"/>
                    <a:pt x="5997" y="7509"/>
                    <a:pt x="5997" y="8007"/>
                  </a:cubicBezTo>
                  <a:cubicBezTo>
                    <a:pt x="5997" y="8506"/>
                    <a:pt x="5873" y="8904"/>
                    <a:pt x="5716" y="8904"/>
                  </a:cubicBezTo>
                  <a:cubicBezTo>
                    <a:pt x="5559" y="8904"/>
                    <a:pt x="5435" y="8506"/>
                    <a:pt x="5435" y="8007"/>
                  </a:cubicBezTo>
                  <a:cubicBezTo>
                    <a:pt x="5435" y="7509"/>
                    <a:pt x="5559" y="7116"/>
                    <a:pt x="5716" y="7116"/>
                  </a:cubicBezTo>
                  <a:close/>
                  <a:moveTo>
                    <a:pt x="5435" y="12217"/>
                  </a:moveTo>
                  <a:cubicBezTo>
                    <a:pt x="5592" y="12217"/>
                    <a:pt x="5716" y="12616"/>
                    <a:pt x="5716" y="13114"/>
                  </a:cubicBezTo>
                  <a:cubicBezTo>
                    <a:pt x="5716" y="13612"/>
                    <a:pt x="5587" y="14005"/>
                    <a:pt x="5435" y="14005"/>
                  </a:cubicBezTo>
                  <a:cubicBezTo>
                    <a:pt x="5279" y="14005"/>
                    <a:pt x="5153" y="13612"/>
                    <a:pt x="5153" y="13114"/>
                  </a:cubicBezTo>
                  <a:cubicBezTo>
                    <a:pt x="5153" y="12616"/>
                    <a:pt x="5279" y="12217"/>
                    <a:pt x="5435" y="12217"/>
                  </a:cubicBezTo>
                  <a:close/>
                </a:path>
              </a:pathLst>
            </a:custGeom>
            <a:solidFill>
              <a:schemeClr val="accent1">
                <a:hueOff val="550649"/>
                <a:satOff val="22840"/>
                <a:lumOff val="-3725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  <p:sp>
          <p:nvSpPr>
            <p:cNvPr id="493" name="Shape 493"/>
            <p:cNvSpPr/>
            <p:nvPr/>
          </p:nvSpPr>
          <p:spPr>
            <a:xfrm>
              <a:off x="5892383" y="3513843"/>
              <a:ext cx="759578" cy="238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2" extrusionOk="0">
                  <a:moveTo>
                    <a:pt x="19788" y="1"/>
                  </a:moveTo>
                  <a:cubicBezTo>
                    <a:pt x="20261" y="21"/>
                    <a:pt x="20817" y="215"/>
                    <a:pt x="21314" y="791"/>
                  </a:cubicBezTo>
                  <a:cubicBezTo>
                    <a:pt x="21401" y="1615"/>
                    <a:pt x="21477" y="3110"/>
                    <a:pt x="21477" y="3110"/>
                  </a:cubicBezTo>
                  <a:cubicBezTo>
                    <a:pt x="20422" y="3574"/>
                    <a:pt x="20314" y="5912"/>
                    <a:pt x="20633" y="7734"/>
                  </a:cubicBezTo>
                  <a:cubicBezTo>
                    <a:pt x="20958" y="9538"/>
                    <a:pt x="21076" y="13522"/>
                    <a:pt x="20887" y="15584"/>
                  </a:cubicBezTo>
                  <a:cubicBezTo>
                    <a:pt x="20638" y="18265"/>
                    <a:pt x="21600" y="19107"/>
                    <a:pt x="21600" y="19107"/>
                  </a:cubicBezTo>
                  <a:lnTo>
                    <a:pt x="21406" y="21104"/>
                  </a:lnTo>
                  <a:cubicBezTo>
                    <a:pt x="21406" y="21104"/>
                    <a:pt x="19761" y="20432"/>
                    <a:pt x="18490" y="20019"/>
                  </a:cubicBezTo>
                  <a:cubicBezTo>
                    <a:pt x="17841" y="19813"/>
                    <a:pt x="17473" y="18919"/>
                    <a:pt x="17084" y="17458"/>
                  </a:cubicBezTo>
                  <a:lnTo>
                    <a:pt x="16560" y="21582"/>
                  </a:lnTo>
                  <a:lnTo>
                    <a:pt x="16241" y="19708"/>
                  </a:lnTo>
                  <a:lnTo>
                    <a:pt x="16132" y="21276"/>
                  </a:lnTo>
                  <a:lnTo>
                    <a:pt x="15813" y="19402"/>
                  </a:lnTo>
                  <a:lnTo>
                    <a:pt x="15705" y="20964"/>
                  </a:lnTo>
                  <a:lnTo>
                    <a:pt x="15387" y="19090"/>
                  </a:lnTo>
                  <a:lnTo>
                    <a:pt x="15279" y="20653"/>
                  </a:lnTo>
                  <a:lnTo>
                    <a:pt x="14959" y="18784"/>
                  </a:lnTo>
                  <a:lnTo>
                    <a:pt x="14851" y="20347"/>
                  </a:lnTo>
                  <a:lnTo>
                    <a:pt x="14532" y="18473"/>
                  </a:lnTo>
                  <a:lnTo>
                    <a:pt x="14424" y="20036"/>
                  </a:lnTo>
                  <a:lnTo>
                    <a:pt x="14104" y="18162"/>
                  </a:lnTo>
                  <a:lnTo>
                    <a:pt x="13996" y="19729"/>
                  </a:lnTo>
                  <a:lnTo>
                    <a:pt x="13677" y="17855"/>
                  </a:lnTo>
                  <a:lnTo>
                    <a:pt x="13568" y="19418"/>
                  </a:lnTo>
                  <a:lnTo>
                    <a:pt x="13251" y="17544"/>
                  </a:lnTo>
                  <a:lnTo>
                    <a:pt x="13143" y="19107"/>
                  </a:lnTo>
                  <a:lnTo>
                    <a:pt x="12823" y="17238"/>
                  </a:lnTo>
                  <a:lnTo>
                    <a:pt x="12715" y="18801"/>
                  </a:lnTo>
                  <a:lnTo>
                    <a:pt x="12395" y="16927"/>
                  </a:lnTo>
                  <a:lnTo>
                    <a:pt x="12287" y="18489"/>
                  </a:lnTo>
                  <a:lnTo>
                    <a:pt x="11968" y="16615"/>
                  </a:lnTo>
                  <a:lnTo>
                    <a:pt x="11860" y="18183"/>
                  </a:lnTo>
                  <a:lnTo>
                    <a:pt x="11540" y="16309"/>
                  </a:lnTo>
                  <a:lnTo>
                    <a:pt x="11432" y="17872"/>
                  </a:lnTo>
                  <a:lnTo>
                    <a:pt x="11114" y="15998"/>
                  </a:lnTo>
                  <a:lnTo>
                    <a:pt x="11006" y="17560"/>
                  </a:lnTo>
                  <a:lnTo>
                    <a:pt x="10687" y="15691"/>
                  </a:lnTo>
                  <a:lnTo>
                    <a:pt x="10579" y="17254"/>
                  </a:lnTo>
                  <a:lnTo>
                    <a:pt x="10259" y="15380"/>
                  </a:lnTo>
                  <a:lnTo>
                    <a:pt x="10151" y="16943"/>
                  </a:lnTo>
                  <a:lnTo>
                    <a:pt x="9832" y="15069"/>
                  </a:lnTo>
                  <a:lnTo>
                    <a:pt x="9723" y="16637"/>
                  </a:lnTo>
                  <a:lnTo>
                    <a:pt x="9404" y="14763"/>
                  </a:lnTo>
                  <a:lnTo>
                    <a:pt x="9296" y="16325"/>
                  </a:lnTo>
                  <a:lnTo>
                    <a:pt x="8978" y="14451"/>
                  </a:lnTo>
                  <a:lnTo>
                    <a:pt x="8870" y="16014"/>
                  </a:lnTo>
                  <a:lnTo>
                    <a:pt x="8550" y="14145"/>
                  </a:lnTo>
                  <a:lnTo>
                    <a:pt x="8442" y="15708"/>
                  </a:lnTo>
                  <a:lnTo>
                    <a:pt x="8123" y="13834"/>
                  </a:lnTo>
                  <a:lnTo>
                    <a:pt x="8015" y="15396"/>
                  </a:lnTo>
                  <a:lnTo>
                    <a:pt x="7695" y="13522"/>
                  </a:lnTo>
                  <a:lnTo>
                    <a:pt x="7587" y="15090"/>
                  </a:lnTo>
                  <a:lnTo>
                    <a:pt x="7268" y="13216"/>
                  </a:lnTo>
                  <a:lnTo>
                    <a:pt x="7159" y="14779"/>
                  </a:lnTo>
                  <a:lnTo>
                    <a:pt x="6842" y="12905"/>
                  </a:lnTo>
                  <a:lnTo>
                    <a:pt x="6734" y="14467"/>
                  </a:lnTo>
                  <a:lnTo>
                    <a:pt x="6414" y="12599"/>
                  </a:lnTo>
                  <a:lnTo>
                    <a:pt x="6306" y="14161"/>
                  </a:lnTo>
                  <a:lnTo>
                    <a:pt x="5986" y="12287"/>
                  </a:lnTo>
                  <a:lnTo>
                    <a:pt x="5878" y="13850"/>
                  </a:lnTo>
                  <a:lnTo>
                    <a:pt x="5559" y="11976"/>
                  </a:lnTo>
                  <a:lnTo>
                    <a:pt x="5451" y="13544"/>
                  </a:lnTo>
                  <a:lnTo>
                    <a:pt x="5131" y="11670"/>
                  </a:lnTo>
                  <a:lnTo>
                    <a:pt x="5023" y="13232"/>
                  </a:lnTo>
                  <a:lnTo>
                    <a:pt x="4705" y="11358"/>
                  </a:lnTo>
                  <a:lnTo>
                    <a:pt x="4597" y="12921"/>
                  </a:lnTo>
                  <a:lnTo>
                    <a:pt x="4278" y="11052"/>
                  </a:lnTo>
                  <a:lnTo>
                    <a:pt x="4170" y="12615"/>
                  </a:lnTo>
                  <a:lnTo>
                    <a:pt x="3850" y="10741"/>
                  </a:lnTo>
                  <a:lnTo>
                    <a:pt x="3742" y="12303"/>
                  </a:lnTo>
                  <a:lnTo>
                    <a:pt x="3423" y="10429"/>
                  </a:lnTo>
                  <a:lnTo>
                    <a:pt x="3314" y="11997"/>
                  </a:lnTo>
                  <a:lnTo>
                    <a:pt x="2995" y="10123"/>
                  </a:lnTo>
                  <a:lnTo>
                    <a:pt x="2887" y="11686"/>
                  </a:lnTo>
                  <a:lnTo>
                    <a:pt x="2569" y="9812"/>
                  </a:lnTo>
                  <a:lnTo>
                    <a:pt x="2461" y="11374"/>
                  </a:lnTo>
                  <a:lnTo>
                    <a:pt x="2141" y="9506"/>
                  </a:lnTo>
                  <a:lnTo>
                    <a:pt x="2033" y="11068"/>
                  </a:lnTo>
                  <a:lnTo>
                    <a:pt x="1714" y="9194"/>
                  </a:lnTo>
                  <a:lnTo>
                    <a:pt x="1606" y="10757"/>
                  </a:lnTo>
                  <a:lnTo>
                    <a:pt x="1286" y="8883"/>
                  </a:lnTo>
                  <a:lnTo>
                    <a:pt x="1178" y="10451"/>
                  </a:lnTo>
                  <a:lnTo>
                    <a:pt x="859" y="8577"/>
                  </a:lnTo>
                  <a:lnTo>
                    <a:pt x="750" y="10139"/>
                  </a:lnTo>
                  <a:lnTo>
                    <a:pt x="433" y="8265"/>
                  </a:lnTo>
                  <a:lnTo>
                    <a:pt x="325" y="9828"/>
                  </a:lnTo>
                  <a:lnTo>
                    <a:pt x="37" y="8421"/>
                  </a:lnTo>
                  <a:lnTo>
                    <a:pt x="0" y="7701"/>
                  </a:lnTo>
                  <a:lnTo>
                    <a:pt x="32" y="5983"/>
                  </a:lnTo>
                  <a:cubicBezTo>
                    <a:pt x="48" y="5090"/>
                    <a:pt x="270" y="4381"/>
                    <a:pt x="551" y="4329"/>
                  </a:cubicBezTo>
                  <a:lnTo>
                    <a:pt x="13770" y="1806"/>
                  </a:lnTo>
                  <a:cubicBezTo>
                    <a:pt x="13770" y="1806"/>
                    <a:pt x="13742" y="947"/>
                    <a:pt x="14018" y="844"/>
                  </a:cubicBezTo>
                  <a:cubicBezTo>
                    <a:pt x="14429" y="690"/>
                    <a:pt x="16166" y="327"/>
                    <a:pt x="16415" y="275"/>
                  </a:cubicBezTo>
                  <a:cubicBezTo>
                    <a:pt x="16663" y="224"/>
                    <a:pt x="16987" y="1702"/>
                    <a:pt x="17327" y="1634"/>
                  </a:cubicBezTo>
                  <a:cubicBezTo>
                    <a:pt x="17668" y="1582"/>
                    <a:pt x="18274" y="620"/>
                    <a:pt x="18755" y="259"/>
                  </a:cubicBezTo>
                  <a:cubicBezTo>
                    <a:pt x="18923" y="139"/>
                    <a:pt x="19315" y="-18"/>
                    <a:pt x="19788" y="1"/>
                  </a:cubicBezTo>
                  <a:close/>
                  <a:moveTo>
                    <a:pt x="14927" y="3320"/>
                  </a:moveTo>
                  <a:cubicBezTo>
                    <a:pt x="14770" y="3320"/>
                    <a:pt x="14645" y="3713"/>
                    <a:pt x="14645" y="4211"/>
                  </a:cubicBezTo>
                  <a:cubicBezTo>
                    <a:pt x="14645" y="4709"/>
                    <a:pt x="14776" y="5103"/>
                    <a:pt x="14927" y="5103"/>
                  </a:cubicBezTo>
                  <a:cubicBezTo>
                    <a:pt x="15084" y="5103"/>
                    <a:pt x="15208" y="4709"/>
                    <a:pt x="15208" y="4211"/>
                  </a:cubicBezTo>
                  <a:cubicBezTo>
                    <a:pt x="15208" y="3713"/>
                    <a:pt x="15084" y="3320"/>
                    <a:pt x="14927" y="3320"/>
                  </a:cubicBezTo>
                  <a:close/>
                  <a:moveTo>
                    <a:pt x="18145" y="4297"/>
                  </a:moveTo>
                  <a:cubicBezTo>
                    <a:pt x="16615" y="4400"/>
                    <a:pt x="18167" y="18165"/>
                    <a:pt x="19254" y="16824"/>
                  </a:cubicBezTo>
                  <a:cubicBezTo>
                    <a:pt x="20027" y="15862"/>
                    <a:pt x="19356" y="14162"/>
                    <a:pt x="19134" y="11052"/>
                  </a:cubicBezTo>
                  <a:cubicBezTo>
                    <a:pt x="18902" y="7736"/>
                    <a:pt x="19530" y="4211"/>
                    <a:pt x="18145" y="4297"/>
                  </a:cubicBezTo>
                  <a:close/>
                  <a:moveTo>
                    <a:pt x="15884" y="7116"/>
                  </a:moveTo>
                  <a:cubicBezTo>
                    <a:pt x="15727" y="7116"/>
                    <a:pt x="15603" y="7509"/>
                    <a:pt x="15603" y="8007"/>
                  </a:cubicBezTo>
                  <a:cubicBezTo>
                    <a:pt x="15603" y="8506"/>
                    <a:pt x="15727" y="8904"/>
                    <a:pt x="15884" y="8904"/>
                  </a:cubicBezTo>
                  <a:cubicBezTo>
                    <a:pt x="16041" y="8904"/>
                    <a:pt x="16165" y="8506"/>
                    <a:pt x="16165" y="8007"/>
                  </a:cubicBezTo>
                  <a:cubicBezTo>
                    <a:pt x="16165" y="7509"/>
                    <a:pt x="16041" y="7116"/>
                    <a:pt x="15884" y="7116"/>
                  </a:cubicBezTo>
                  <a:close/>
                  <a:moveTo>
                    <a:pt x="16165" y="12217"/>
                  </a:moveTo>
                  <a:cubicBezTo>
                    <a:pt x="16008" y="12217"/>
                    <a:pt x="15884" y="12616"/>
                    <a:pt x="15884" y="13114"/>
                  </a:cubicBezTo>
                  <a:cubicBezTo>
                    <a:pt x="15884" y="13612"/>
                    <a:pt x="16013" y="14005"/>
                    <a:pt x="16165" y="14005"/>
                  </a:cubicBezTo>
                  <a:cubicBezTo>
                    <a:pt x="16321" y="14005"/>
                    <a:pt x="16447" y="13612"/>
                    <a:pt x="16447" y="13114"/>
                  </a:cubicBezTo>
                  <a:cubicBezTo>
                    <a:pt x="16447" y="12616"/>
                    <a:pt x="16321" y="12217"/>
                    <a:pt x="16165" y="12217"/>
                  </a:cubicBezTo>
                  <a:close/>
                </a:path>
              </a:pathLst>
            </a:custGeom>
            <a:solidFill>
              <a:schemeClr val="accent1">
                <a:hueOff val="550649"/>
                <a:satOff val="22840"/>
                <a:lumOff val="-3725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</p:grpSp>
      <p:pic>
        <p:nvPicPr>
          <p:cNvPr id="494" name="图片 493"/>
          <p:cNvPicPr/>
          <p:nvPr/>
        </p:nvPicPr>
        <p:blipFill>
          <a:blip r:embed="rId1"/>
          <a:stretch>
            <a:fillRect/>
          </a:stretch>
        </p:blipFill>
        <p:spPr>
          <a:xfrm>
            <a:off x="2040089" y="1736771"/>
            <a:ext cx="1510012" cy="976349"/>
          </a:xfrm>
          <a:prstGeom prst="rect">
            <a:avLst/>
          </a:prstGeom>
        </p:spPr>
      </p:pic>
      <p:pic>
        <p:nvPicPr>
          <p:cNvPr id="496" name="图片 495"/>
          <p:cNvPicPr/>
          <p:nvPr/>
        </p:nvPicPr>
        <p:blipFill>
          <a:blip r:embed="rId1"/>
          <a:stretch>
            <a:fillRect/>
          </a:stretch>
        </p:blipFill>
        <p:spPr>
          <a:xfrm>
            <a:off x="369695" y="2842033"/>
            <a:ext cx="1510012" cy="976349"/>
          </a:xfrm>
          <a:prstGeom prst="rect">
            <a:avLst/>
          </a:prstGeom>
        </p:spPr>
      </p:pic>
      <p:pic>
        <p:nvPicPr>
          <p:cNvPr id="498" name="图片 497"/>
          <p:cNvPicPr/>
          <p:nvPr/>
        </p:nvPicPr>
        <p:blipFill>
          <a:blip r:embed="rId1"/>
          <a:stretch>
            <a:fillRect/>
          </a:stretch>
        </p:blipFill>
        <p:spPr>
          <a:xfrm>
            <a:off x="2046215" y="2842033"/>
            <a:ext cx="1510012" cy="976349"/>
          </a:xfrm>
          <a:prstGeom prst="rect">
            <a:avLst/>
          </a:prstGeom>
        </p:spPr>
      </p:pic>
      <p:pic>
        <p:nvPicPr>
          <p:cNvPr id="500" name="图片 499"/>
          <p:cNvPicPr/>
          <p:nvPr/>
        </p:nvPicPr>
        <p:blipFill>
          <a:blip r:embed="rId1"/>
          <a:stretch>
            <a:fillRect/>
          </a:stretch>
        </p:blipFill>
        <p:spPr>
          <a:xfrm>
            <a:off x="4315814" y="1738190"/>
            <a:ext cx="1510012" cy="976349"/>
          </a:xfrm>
          <a:prstGeom prst="rect">
            <a:avLst/>
          </a:prstGeom>
        </p:spPr>
      </p:pic>
      <p:pic>
        <p:nvPicPr>
          <p:cNvPr id="502" name="图片 501"/>
          <p:cNvPicPr/>
          <p:nvPr/>
        </p:nvPicPr>
        <p:blipFill>
          <a:blip r:embed="rId1"/>
          <a:stretch>
            <a:fillRect/>
          </a:stretch>
        </p:blipFill>
        <p:spPr>
          <a:xfrm>
            <a:off x="4321940" y="2843452"/>
            <a:ext cx="1510012" cy="976349"/>
          </a:xfrm>
          <a:prstGeom prst="rect">
            <a:avLst/>
          </a:prstGeom>
        </p:spPr>
      </p:pic>
      <p:pic>
        <p:nvPicPr>
          <p:cNvPr id="504" name="图片 503"/>
          <p:cNvPicPr/>
          <p:nvPr/>
        </p:nvPicPr>
        <p:blipFill>
          <a:blip r:embed="rId1"/>
          <a:stretch>
            <a:fillRect/>
          </a:stretch>
        </p:blipFill>
        <p:spPr>
          <a:xfrm>
            <a:off x="4321940" y="3948714"/>
            <a:ext cx="1510012" cy="976349"/>
          </a:xfrm>
          <a:prstGeom prst="rect">
            <a:avLst/>
          </a:prstGeom>
        </p:spPr>
      </p:pic>
      <p:pic>
        <p:nvPicPr>
          <p:cNvPr id="506" name="图片 505"/>
          <p:cNvPicPr/>
          <p:nvPr/>
        </p:nvPicPr>
        <p:blipFill>
          <a:blip r:embed="rId1"/>
          <a:stretch>
            <a:fillRect/>
          </a:stretch>
        </p:blipFill>
        <p:spPr>
          <a:xfrm>
            <a:off x="4328066" y="5053977"/>
            <a:ext cx="1510012" cy="976349"/>
          </a:xfrm>
          <a:prstGeom prst="rect">
            <a:avLst/>
          </a:prstGeom>
        </p:spPr>
      </p:pic>
      <p:pic>
        <p:nvPicPr>
          <p:cNvPr id="508" name="图片 507"/>
          <p:cNvPicPr/>
          <p:nvPr/>
        </p:nvPicPr>
        <p:blipFill>
          <a:blip r:embed="rId1"/>
          <a:stretch>
            <a:fillRect/>
          </a:stretch>
        </p:blipFill>
        <p:spPr>
          <a:xfrm>
            <a:off x="6779095" y="1739411"/>
            <a:ext cx="1510012" cy="976349"/>
          </a:xfrm>
          <a:prstGeom prst="rect">
            <a:avLst/>
          </a:prstGeom>
        </p:spPr>
      </p:pic>
      <p:pic>
        <p:nvPicPr>
          <p:cNvPr id="510" name="图片 509"/>
          <p:cNvPicPr/>
          <p:nvPr/>
        </p:nvPicPr>
        <p:blipFill>
          <a:blip r:embed="rId1"/>
          <a:stretch>
            <a:fillRect/>
          </a:stretch>
        </p:blipFill>
        <p:spPr>
          <a:xfrm>
            <a:off x="6785221" y="2844673"/>
            <a:ext cx="1510012" cy="976349"/>
          </a:xfrm>
          <a:prstGeom prst="rect">
            <a:avLst/>
          </a:prstGeom>
        </p:spPr>
      </p:pic>
      <p:pic>
        <p:nvPicPr>
          <p:cNvPr id="512" name="图片 511"/>
          <p:cNvPicPr/>
          <p:nvPr/>
        </p:nvPicPr>
        <p:blipFill>
          <a:blip r:embed="rId1"/>
          <a:stretch>
            <a:fillRect/>
          </a:stretch>
        </p:blipFill>
        <p:spPr>
          <a:xfrm>
            <a:off x="6785221" y="3949935"/>
            <a:ext cx="1510012" cy="976349"/>
          </a:xfrm>
          <a:prstGeom prst="rect">
            <a:avLst/>
          </a:prstGeom>
        </p:spPr>
      </p:pic>
      <p:pic>
        <p:nvPicPr>
          <p:cNvPr id="514" name="图片 513"/>
          <p:cNvPicPr/>
          <p:nvPr/>
        </p:nvPicPr>
        <p:blipFill>
          <a:blip r:embed="rId1"/>
          <a:stretch>
            <a:fillRect/>
          </a:stretch>
        </p:blipFill>
        <p:spPr>
          <a:xfrm>
            <a:off x="6791346" y="5055198"/>
            <a:ext cx="1510012" cy="976349"/>
          </a:xfrm>
          <a:prstGeom prst="rect">
            <a:avLst/>
          </a:prstGeom>
        </p:spPr>
      </p:pic>
      <p:pic>
        <p:nvPicPr>
          <p:cNvPr id="516" name="图片 515"/>
          <p:cNvPicPr/>
          <p:nvPr/>
        </p:nvPicPr>
        <p:blipFill>
          <a:blip r:embed="rId1"/>
          <a:stretch>
            <a:fillRect/>
          </a:stretch>
        </p:blipFill>
        <p:spPr>
          <a:xfrm>
            <a:off x="8448830" y="1738190"/>
            <a:ext cx="1510012" cy="976349"/>
          </a:xfrm>
          <a:prstGeom prst="rect">
            <a:avLst/>
          </a:prstGeom>
        </p:spPr>
      </p:pic>
      <p:pic>
        <p:nvPicPr>
          <p:cNvPr id="518" name="图片 517"/>
          <p:cNvPicPr/>
          <p:nvPr/>
        </p:nvPicPr>
        <p:blipFill>
          <a:blip r:embed="rId1"/>
          <a:stretch>
            <a:fillRect/>
          </a:stretch>
        </p:blipFill>
        <p:spPr>
          <a:xfrm>
            <a:off x="10420019" y="1738190"/>
            <a:ext cx="1510012" cy="976349"/>
          </a:xfrm>
          <a:prstGeom prst="rect">
            <a:avLst/>
          </a:prstGeom>
        </p:spPr>
      </p:pic>
      <p:sp>
        <p:nvSpPr>
          <p:cNvPr id="520" name="Shape 520"/>
          <p:cNvSpPr/>
          <p:nvPr/>
        </p:nvSpPr>
        <p:spPr>
          <a:xfrm>
            <a:off x="419796" y="1817202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公众服务区</a:t>
            </a:r>
            <a:endParaRPr sz="1700"/>
          </a:p>
        </p:txBody>
      </p:sp>
      <p:sp>
        <p:nvSpPr>
          <p:cNvPr id="521" name="Shape 521"/>
          <p:cNvSpPr/>
          <p:nvPr/>
        </p:nvSpPr>
        <p:spPr>
          <a:xfrm>
            <a:off x="2046013" y="1829902"/>
            <a:ext cx="1421763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数据采集区</a:t>
            </a:r>
            <a:endParaRPr sz="1700"/>
          </a:p>
        </p:txBody>
      </p:sp>
      <p:sp>
        <p:nvSpPr>
          <p:cNvPr id="522" name="Shape 522"/>
          <p:cNvSpPr/>
          <p:nvPr/>
        </p:nvSpPr>
        <p:spPr>
          <a:xfrm>
            <a:off x="419796" y="2879255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信息识别区</a:t>
            </a:r>
            <a:endParaRPr sz="1700"/>
          </a:p>
        </p:txBody>
      </p:sp>
      <p:sp>
        <p:nvSpPr>
          <p:cNvPr id="523" name="Shape 523"/>
          <p:cNvSpPr/>
          <p:nvPr/>
        </p:nvSpPr>
        <p:spPr>
          <a:xfrm>
            <a:off x="2058265" y="2879255"/>
            <a:ext cx="1421763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分析数据区</a:t>
            </a:r>
            <a:endParaRPr sz="1700"/>
          </a:p>
        </p:txBody>
      </p:sp>
      <p:sp>
        <p:nvSpPr>
          <p:cNvPr id="524" name="Shape 524"/>
          <p:cNvSpPr/>
          <p:nvPr/>
        </p:nvSpPr>
        <p:spPr>
          <a:xfrm>
            <a:off x="4340737" y="1839539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管理服务区</a:t>
            </a:r>
            <a:endParaRPr sz="1700"/>
          </a:p>
        </p:txBody>
      </p:sp>
      <p:sp>
        <p:nvSpPr>
          <p:cNvPr id="525" name="Shape 525"/>
          <p:cNvSpPr/>
          <p:nvPr/>
        </p:nvSpPr>
        <p:spPr>
          <a:xfrm>
            <a:off x="4340737" y="2888892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业务工作区</a:t>
            </a:r>
            <a:endParaRPr sz="1700"/>
          </a:p>
        </p:txBody>
      </p:sp>
      <p:sp>
        <p:nvSpPr>
          <p:cNvPr id="526" name="Shape 526"/>
          <p:cNvSpPr/>
          <p:nvPr/>
        </p:nvSpPr>
        <p:spPr>
          <a:xfrm>
            <a:off x="4359939" y="3998637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安全运维区</a:t>
            </a:r>
            <a:endParaRPr sz="1700"/>
          </a:p>
        </p:txBody>
      </p:sp>
      <p:sp>
        <p:nvSpPr>
          <p:cNvPr id="527" name="Shape 527"/>
          <p:cNvSpPr/>
          <p:nvPr/>
        </p:nvSpPr>
        <p:spPr>
          <a:xfrm>
            <a:off x="4359939" y="5086091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业务支撑区</a:t>
            </a:r>
            <a:endParaRPr sz="1700"/>
          </a:p>
        </p:txBody>
      </p:sp>
      <p:sp>
        <p:nvSpPr>
          <p:cNvPr id="528" name="Shape 528"/>
          <p:cNvSpPr/>
          <p:nvPr/>
        </p:nvSpPr>
        <p:spPr>
          <a:xfrm>
            <a:off x="6791346" y="1834508"/>
            <a:ext cx="1421763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专用服务区</a:t>
            </a:r>
            <a:endParaRPr sz="1700"/>
          </a:p>
        </p:txBody>
      </p:sp>
      <p:sp>
        <p:nvSpPr>
          <p:cNvPr id="529" name="Shape 529"/>
          <p:cNvSpPr/>
          <p:nvPr/>
        </p:nvSpPr>
        <p:spPr>
          <a:xfrm>
            <a:off x="6791346" y="2902912"/>
            <a:ext cx="1421763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专用数据区</a:t>
            </a:r>
            <a:endParaRPr sz="1700"/>
          </a:p>
        </p:txBody>
      </p:sp>
      <p:sp>
        <p:nvSpPr>
          <p:cNvPr id="530" name="Shape 530"/>
          <p:cNvSpPr/>
          <p:nvPr/>
        </p:nvSpPr>
        <p:spPr>
          <a:xfrm>
            <a:off x="6810549" y="4012657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专用工作区</a:t>
            </a:r>
            <a:endParaRPr sz="1700"/>
          </a:p>
        </p:txBody>
      </p:sp>
      <p:sp>
        <p:nvSpPr>
          <p:cNvPr id="531" name="Shape 531"/>
          <p:cNvSpPr/>
          <p:nvPr/>
        </p:nvSpPr>
        <p:spPr>
          <a:xfrm>
            <a:off x="6810549" y="5100111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专用支撑区</a:t>
            </a:r>
            <a:endParaRPr sz="1700"/>
          </a:p>
        </p:txBody>
      </p:sp>
      <p:sp>
        <p:nvSpPr>
          <p:cNvPr id="532" name="Shape 532"/>
          <p:cNvSpPr/>
          <p:nvPr/>
        </p:nvSpPr>
        <p:spPr>
          <a:xfrm>
            <a:off x="8454955" y="1833189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 dirty="0" err="1"/>
              <a:t>专用运维区</a:t>
            </a:r>
            <a:endParaRPr sz="1700" dirty="0"/>
          </a:p>
        </p:txBody>
      </p:sp>
      <p:sp>
        <p:nvSpPr>
          <p:cNvPr id="533" name="Shape 533"/>
          <p:cNvSpPr/>
          <p:nvPr/>
        </p:nvSpPr>
        <p:spPr>
          <a:xfrm>
            <a:off x="10464144" y="1833189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涉密工作区</a:t>
            </a:r>
            <a:endParaRPr sz="1700"/>
          </a:p>
        </p:txBody>
      </p:sp>
      <p:sp>
        <p:nvSpPr>
          <p:cNvPr id="534" name="Shape 534"/>
          <p:cNvSpPr/>
          <p:nvPr/>
        </p:nvSpPr>
        <p:spPr>
          <a:xfrm>
            <a:off x="3904403" y="895136"/>
            <a:ext cx="7360099" cy="1"/>
          </a:xfrm>
          <a:prstGeom prst="line">
            <a:avLst/>
          </a:prstGeom>
          <a:ln w="38100">
            <a:solidFill>
              <a:schemeClr val="accent1">
                <a:hueOff val="550649"/>
                <a:satOff val="22840"/>
                <a:lumOff val="-37250"/>
              </a:schemeClr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/>
          <a:lstStyle/>
          <a:p>
            <a:pPr>
              <a:defRPr sz="5000"/>
            </a:pPr>
            <a:endParaRPr sz="2500"/>
          </a:p>
        </p:txBody>
      </p:sp>
      <p:sp>
        <p:nvSpPr>
          <p:cNvPr id="535" name="Shape 535"/>
          <p:cNvSpPr/>
          <p:nvPr/>
        </p:nvSpPr>
        <p:spPr>
          <a:xfrm flipH="1" flipV="1">
            <a:off x="1093734" y="1098402"/>
            <a:ext cx="2773765" cy="1"/>
          </a:xfrm>
          <a:prstGeom prst="line">
            <a:avLst/>
          </a:prstGeom>
          <a:ln w="38100">
            <a:solidFill>
              <a:schemeClr val="accent1">
                <a:hueOff val="550649"/>
                <a:satOff val="22840"/>
                <a:lumOff val="-37250"/>
              </a:schemeClr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/>
          <a:lstStyle/>
          <a:p>
            <a:pPr>
              <a:defRPr sz="5000"/>
            </a:pPr>
            <a:endParaRPr sz="2500"/>
          </a:p>
        </p:txBody>
      </p:sp>
      <p:sp>
        <p:nvSpPr>
          <p:cNvPr id="536" name="Shape 536"/>
          <p:cNvSpPr/>
          <p:nvPr/>
        </p:nvSpPr>
        <p:spPr>
          <a:xfrm>
            <a:off x="2495233" y="1084432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IDC机房</a:t>
            </a:r>
            <a:endParaRPr sz="1700"/>
          </a:p>
        </p:txBody>
      </p:sp>
      <p:sp>
        <p:nvSpPr>
          <p:cNvPr id="537" name="Shape 537"/>
          <p:cNvSpPr/>
          <p:nvPr/>
        </p:nvSpPr>
        <p:spPr>
          <a:xfrm>
            <a:off x="3763590" y="602794"/>
            <a:ext cx="1421762" cy="31290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r>
              <a:rPr sz="1700"/>
              <a:t>自建机房</a:t>
            </a:r>
            <a:endParaRPr sz="1700"/>
          </a:p>
        </p:txBody>
      </p:sp>
      <p:sp>
        <p:nvSpPr>
          <p:cNvPr id="538" name="Shape 538"/>
          <p:cNvSpPr/>
          <p:nvPr/>
        </p:nvSpPr>
        <p:spPr>
          <a:xfrm>
            <a:off x="3729906" y="3058432"/>
            <a:ext cx="336030" cy="766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8" h="21600" extrusionOk="0">
                <a:moveTo>
                  <a:pt x="1197" y="0"/>
                </a:moveTo>
                <a:cubicBezTo>
                  <a:pt x="532" y="0"/>
                  <a:pt x="0" y="233"/>
                  <a:pt x="0" y="525"/>
                </a:cubicBezTo>
                <a:lnTo>
                  <a:pt x="0" y="3724"/>
                </a:lnTo>
                <a:cubicBezTo>
                  <a:pt x="0" y="3759"/>
                  <a:pt x="53" y="3783"/>
                  <a:pt x="133" y="3783"/>
                </a:cubicBezTo>
                <a:lnTo>
                  <a:pt x="21466" y="3783"/>
                </a:lnTo>
                <a:cubicBezTo>
                  <a:pt x="21533" y="3783"/>
                  <a:pt x="21600" y="3754"/>
                  <a:pt x="21587" y="3724"/>
                </a:cubicBezTo>
                <a:lnTo>
                  <a:pt x="21587" y="525"/>
                </a:lnTo>
                <a:cubicBezTo>
                  <a:pt x="21587" y="233"/>
                  <a:pt x="21055" y="0"/>
                  <a:pt x="20390" y="0"/>
                </a:cubicBezTo>
                <a:lnTo>
                  <a:pt x="1197" y="0"/>
                </a:lnTo>
                <a:close/>
                <a:moveTo>
                  <a:pt x="254" y="4133"/>
                </a:moveTo>
                <a:cubicBezTo>
                  <a:pt x="147" y="4133"/>
                  <a:pt x="92" y="4185"/>
                  <a:pt x="145" y="4226"/>
                </a:cubicBezTo>
                <a:lnTo>
                  <a:pt x="3965" y="6723"/>
                </a:lnTo>
                <a:cubicBezTo>
                  <a:pt x="3992" y="6734"/>
                  <a:pt x="4029" y="6746"/>
                  <a:pt x="4069" y="6746"/>
                </a:cubicBezTo>
                <a:lnTo>
                  <a:pt x="17530" y="6746"/>
                </a:lnTo>
                <a:cubicBezTo>
                  <a:pt x="17584" y="6746"/>
                  <a:pt x="17621" y="6734"/>
                  <a:pt x="17634" y="6723"/>
                </a:cubicBezTo>
                <a:lnTo>
                  <a:pt x="21454" y="4226"/>
                </a:lnTo>
                <a:cubicBezTo>
                  <a:pt x="21520" y="4185"/>
                  <a:pt x="21452" y="4133"/>
                  <a:pt x="21346" y="4133"/>
                </a:cubicBezTo>
                <a:lnTo>
                  <a:pt x="254" y="4133"/>
                </a:lnTo>
                <a:close/>
                <a:moveTo>
                  <a:pt x="4123" y="7120"/>
                </a:moveTo>
                <a:cubicBezTo>
                  <a:pt x="4043" y="7120"/>
                  <a:pt x="3990" y="7150"/>
                  <a:pt x="3990" y="7179"/>
                </a:cubicBezTo>
                <a:lnTo>
                  <a:pt x="3990" y="20947"/>
                </a:lnTo>
                <a:cubicBezTo>
                  <a:pt x="3990" y="21309"/>
                  <a:pt x="4656" y="21600"/>
                  <a:pt x="5494" y="21600"/>
                </a:cubicBezTo>
                <a:lnTo>
                  <a:pt x="16105" y="21600"/>
                </a:lnTo>
                <a:cubicBezTo>
                  <a:pt x="16929" y="21600"/>
                  <a:pt x="17609" y="21309"/>
                  <a:pt x="17609" y="20947"/>
                </a:cubicBezTo>
                <a:lnTo>
                  <a:pt x="17609" y="7179"/>
                </a:lnTo>
                <a:cubicBezTo>
                  <a:pt x="17609" y="7150"/>
                  <a:pt x="17543" y="7120"/>
                  <a:pt x="17476" y="7120"/>
                </a:cubicBezTo>
                <a:lnTo>
                  <a:pt x="4123" y="7120"/>
                </a:lnTo>
                <a:close/>
                <a:moveTo>
                  <a:pt x="10440" y="10219"/>
                </a:moveTo>
                <a:lnTo>
                  <a:pt x="11147" y="10219"/>
                </a:lnTo>
                <a:cubicBezTo>
                  <a:pt x="11905" y="10219"/>
                  <a:pt x="12526" y="10494"/>
                  <a:pt x="12526" y="10826"/>
                </a:cubicBezTo>
                <a:lnTo>
                  <a:pt x="12526" y="13424"/>
                </a:lnTo>
                <a:lnTo>
                  <a:pt x="12543" y="13424"/>
                </a:lnTo>
                <a:cubicBezTo>
                  <a:pt x="12543" y="13756"/>
                  <a:pt x="11917" y="14031"/>
                  <a:pt x="11159" y="14031"/>
                </a:cubicBezTo>
                <a:lnTo>
                  <a:pt x="10440" y="14031"/>
                </a:lnTo>
                <a:cubicBezTo>
                  <a:pt x="9682" y="14031"/>
                  <a:pt x="9056" y="13756"/>
                  <a:pt x="9056" y="13424"/>
                </a:cubicBezTo>
                <a:lnTo>
                  <a:pt x="9056" y="10826"/>
                </a:lnTo>
                <a:cubicBezTo>
                  <a:pt x="9056" y="10494"/>
                  <a:pt x="9682" y="10219"/>
                  <a:pt x="10440" y="10219"/>
                </a:cubicBezTo>
                <a:close/>
              </a:path>
            </a:pathLst>
          </a:custGeom>
          <a:solidFill>
            <a:schemeClr val="accent1">
              <a:hueOff val="550649"/>
              <a:satOff val="22840"/>
              <a:lumOff val="-37250"/>
            </a:schemeClr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/>
          </a:p>
        </p:txBody>
      </p:sp>
      <p:sp>
        <p:nvSpPr>
          <p:cNvPr id="539" name="Shape 539"/>
          <p:cNvSpPr/>
          <p:nvPr/>
        </p:nvSpPr>
        <p:spPr>
          <a:xfrm>
            <a:off x="9705796" y="3952233"/>
            <a:ext cx="864000" cy="288000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>
            <a:lvl1pPr>
              <a:defRPr sz="30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pPr algn="ctr"/>
            <a:r>
              <a:rPr sz="1500" dirty="0" err="1"/>
              <a:t>物理隔离</a:t>
            </a:r>
            <a:endParaRPr sz="1500" dirty="0"/>
          </a:p>
        </p:txBody>
      </p:sp>
      <p:sp>
        <p:nvSpPr>
          <p:cNvPr id="540" name="Shape 540"/>
          <p:cNvSpPr/>
          <p:nvPr/>
        </p:nvSpPr>
        <p:spPr>
          <a:xfrm>
            <a:off x="3436019" y="3952233"/>
            <a:ext cx="864000" cy="2880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25400" tIns="25400" rIns="25400" bIns="25400" anchor="ctr"/>
          <a:lstStyle>
            <a:lvl1pPr>
              <a:defRPr sz="30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pPr algn="ctr"/>
            <a:r>
              <a:rPr sz="1500" dirty="0" err="1"/>
              <a:t>光纤直连</a:t>
            </a:r>
            <a:endParaRPr sz="1500" dirty="0"/>
          </a:p>
        </p:txBody>
      </p:sp>
      <p:sp>
        <p:nvSpPr>
          <p:cNvPr id="541" name="Shape 541"/>
          <p:cNvSpPr/>
          <p:nvPr/>
        </p:nvSpPr>
        <p:spPr>
          <a:xfrm>
            <a:off x="387774" y="2319846"/>
            <a:ext cx="1485808" cy="205184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endParaRPr sz="1000" dirty="0"/>
          </a:p>
        </p:txBody>
      </p:sp>
      <p:sp>
        <p:nvSpPr>
          <p:cNvPr id="542" name="Shape 542"/>
          <p:cNvSpPr/>
          <p:nvPr/>
        </p:nvSpPr>
        <p:spPr>
          <a:xfrm>
            <a:off x="2058317" y="2319846"/>
            <a:ext cx="1485808" cy="205184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endParaRPr sz="1000" dirty="0"/>
          </a:p>
        </p:txBody>
      </p:sp>
      <p:sp>
        <p:nvSpPr>
          <p:cNvPr id="555" name="Shape 555"/>
          <p:cNvSpPr/>
          <p:nvPr/>
        </p:nvSpPr>
        <p:spPr>
          <a:xfrm>
            <a:off x="10316388" y="1691984"/>
            <a:ext cx="1733625" cy="1093358"/>
          </a:xfrm>
          <a:prstGeom prst="rect">
            <a:avLst/>
          </a:prstGeom>
          <a:blipFill>
            <a:blip r:embed="rId3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/>
          </a:p>
        </p:txBody>
      </p:sp>
      <p:grpSp>
        <p:nvGrpSpPr>
          <p:cNvPr id="558" name="Group 558"/>
          <p:cNvGrpSpPr/>
          <p:nvPr/>
        </p:nvGrpSpPr>
        <p:grpSpPr>
          <a:xfrm>
            <a:off x="6671745" y="1646629"/>
            <a:ext cx="1724325" cy="4492794"/>
            <a:chOff x="0" y="0"/>
            <a:chExt cx="3448648" cy="8985586"/>
          </a:xfrm>
        </p:grpSpPr>
        <p:sp>
          <p:nvSpPr>
            <p:cNvPr id="557" name="Shape 557"/>
            <p:cNvSpPr/>
            <p:nvPr/>
          </p:nvSpPr>
          <p:spPr>
            <a:xfrm>
              <a:off x="19050" y="19049"/>
              <a:ext cx="3410549" cy="8947488"/>
            </a:xfrm>
            <a:prstGeom prst="rect">
              <a:avLst/>
            </a:prstGeom>
            <a:blipFill rotWithShape="1">
              <a:blip r:embed="rId4">
                <a:alphaModFix amt="50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  <p:pic>
          <p:nvPicPr>
            <p:cNvPr id="556" name="图片 555"/>
            <p:cNvPicPr/>
            <p:nvPr/>
          </p:nvPicPr>
          <p:blipFill>
            <a:blip r:embed="rId5">
              <a:alphaModFix amt="50000"/>
            </a:blip>
            <a:stretch>
              <a:fillRect/>
            </a:stretch>
          </p:blipFill>
          <p:spPr>
            <a:xfrm>
              <a:off x="0" y="-1"/>
              <a:ext cx="3448649" cy="8985588"/>
            </a:xfrm>
            <a:prstGeom prst="rect">
              <a:avLst/>
            </a:prstGeom>
            <a:effectLst/>
          </p:spPr>
        </p:pic>
      </p:grpSp>
      <p:grpSp>
        <p:nvGrpSpPr>
          <p:cNvPr id="561" name="Group 561"/>
          <p:cNvGrpSpPr/>
          <p:nvPr/>
        </p:nvGrpSpPr>
        <p:grpSpPr>
          <a:xfrm>
            <a:off x="8362790" y="1659344"/>
            <a:ext cx="1682091" cy="1156632"/>
            <a:chOff x="0" y="0"/>
            <a:chExt cx="3364181" cy="2313262"/>
          </a:xfrm>
        </p:grpSpPr>
        <p:sp>
          <p:nvSpPr>
            <p:cNvPr id="560" name="Shape 560"/>
            <p:cNvSpPr/>
            <p:nvPr/>
          </p:nvSpPr>
          <p:spPr>
            <a:xfrm>
              <a:off x="19050" y="19050"/>
              <a:ext cx="3326082" cy="2275163"/>
            </a:xfrm>
            <a:prstGeom prst="rect">
              <a:avLst/>
            </a:prstGeom>
            <a:blipFill rotWithShape="1">
              <a:blip r:embed="rId4">
                <a:alphaModFix amt="50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  <p:pic>
          <p:nvPicPr>
            <p:cNvPr id="559" name="图片 558"/>
            <p:cNvPicPr/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>
              <a:off x="0" y="0"/>
              <a:ext cx="3364182" cy="2313263"/>
            </a:xfrm>
            <a:prstGeom prst="rect">
              <a:avLst/>
            </a:prstGeom>
            <a:effectLst/>
          </p:spPr>
        </p:pic>
      </p:grpSp>
      <p:sp>
        <p:nvSpPr>
          <p:cNvPr id="562" name="Shape 562"/>
          <p:cNvSpPr/>
          <p:nvPr/>
        </p:nvSpPr>
        <p:spPr>
          <a:xfrm>
            <a:off x="4225589" y="1656154"/>
            <a:ext cx="1705275" cy="4473744"/>
          </a:xfrm>
          <a:prstGeom prst="rect">
            <a:avLst/>
          </a:prstGeom>
          <a:blipFill>
            <a:blip r:embed="rId7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/>
          </a:p>
        </p:txBody>
      </p:sp>
      <p:sp>
        <p:nvSpPr>
          <p:cNvPr id="563" name="Shape 563"/>
          <p:cNvSpPr/>
          <p:nvPr/>
        </p:nvSpPr>
        <p:spPr>
          <a:xfrm>
            <a:off x="300662" y="1700700"/>
            <a:ext cx="1615192" cy="1048086"/>
          </a:xfrm>
          <a:prstGeom prst="rect">
            <a:avLst/>
          </a:prstGeom>
          <a:blipFill>
            <a:blip r:embed="rId8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564" name="Shape 564"/>
          <p:cNvSpPr/>
          <p:nvPr/>
        </p:nvSpPr>
        <p:spPr>
          <a:xfrm>
            <a:off x="300662" y="2804975"/>
            <a:ext cx="3302400" cy="1051703"/>
          </a:xfrm>
          <a:prstGeom prst="rect">
            <a:avLst/>
          </a:prstGeom>
          <a:blipFill>
            <a:blip r:embed="rId7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/>
          </a:p>
        </p:txBody>
      </p:sp>
      <p:sp>
        <p:nvSpPr>
          <p:cNvPr id="565" name="Shape 565"/>
          <p:cNvSpPr/>
          <p:nvPr/>
        </p:nvSpPr>
        <p:spPr>
          <a:xfrm>
            <a:off x="1987499" y="1691984"/>
            <a:ext cx="1615192" cy="1048086"/>
          </a:xfrm>
          <a:prstGeom prst="rect">
            <a:avLst/>
          </a:prstGeom>
          <a:blipFill>
            <a:blip r:embed="rId9">
              <a:alphaModFix amt="50094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78" name="Shape 563"/>
          <p:cNvSpPr/>
          <p:nvPr/>
        </p:nvSpPr>
        <p:spPr>
          <a:xfrm>
            <a:off x="64497" y="5767545"/>
            <a:ext cx="288000" cy="180000"/>
          </a:xfrm>
          <a:prstGeom prst="rect">
            <a:avLst/>
          </a:prstGeom>
          <a:blipFill>
            <a:blip r:embed="rId8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79" name="Shape 565"/>
          <p:cNvSpPr/>
          <p:nvPr/>
        </p:nvSpPr>
        <p:spPr>
          <a:xfrm>
            <a:off x="64497" y="5978388"/>
            <a:ext cx="288000" cy="180000"/>
          </a:xfrm>
          <a:prstGeom prst="rect">
            <a:avLst/>
          </a:prstGeom>
          <a:blipFill>
            <a:blip r:embed="rId9">
              <a:alphaModFix amt="50094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83" name="Shape 564"/>
          <p:cNvSpPr/>
          <p:nvPr/>
        </p:nvSpPr>
        <p:spPr>
          <a:xfrm>
            <a:off x="64497" y="6189231"/>
            <a:ext cx="288000" cy="180000"/>
          </a:xfrm>
          <a:prstGeom prst="rect">
            <a:avLst/>
          </a:prstGeom>
          <a:blipFill>
            <a:blip r:embed="rId7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/>
          </a:p>
        </p:txBody>
      </p:sp>
      <p:grpSp>
        <p:nvGrpSpPr>
          <p:cNvPr id="84" name="Group 561"/>
          <p:cNvGrpSpPr/>
          <p:nvPr/>
        </p:nvGrpSpPr>
        <p:grpSpPr>
          <a:xfrm>
            <a:off x="64497" y="6400074"/>
            <a:ext cx="288000" cy="180000"/>
            <a:chOff x="0" y="0"/>
            <a:chExt cx="3364181" cy="2313262"/>
          </a:xfrm>
        </p:grpSpPr>
        <p:sp>
          <p:nvSpPr>
            <p:cNvPr id="85" name="Shape 560"/>
            <p:cNvSpPr/>
            <p:nvPr/>
          </p:nvSpPr>
          <p:spPr>
            <a:xfrm>
              <a:off x="19050" y="19050"/>
              <a:ext cx="3326082" cy="2275163"/>
            </a:xfrm>
            <a:prstGeom prst="rect">
              <a:avLst/>
            </a:prstGeom>
            <a:blipFill rotWithShape="1">
              <a:blip r:embed="rId4">
                <a:alphaModFix amt="50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>
                <a:defRPr sz="5000">
                  <a:solidFill>
                    <a:srgbClr val="FFFFFF"/>
                  </a:solidFill>
                </a:defRPr>
              </a:pPr>
              <a:endParaRPr sz="2500"/>
            </a:p>
          </p:txBody>
        </p:sp>
        <p:pic>
          <p:nvPicPr>
            <p:cNvPr id="86" name="图片 85"/>
            <p:cNvPicPr/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>
              <a:off x="0" y="0"/>
              <a:ext cx="3364182" cy="2313263"/>
            </a:xfrm>
            <a:prstGeom prst="rect">
              <a:avLst/>
            </a:prstGeom>
            <a:effectLst/>
          </p:spPr>
        </p:pic>
      </p:grpSp>
      <p:sp>
        <p:nvSpPr>
          <p:cNvPr id="87" name="Shape 555"/>
          <p:cNvSpPr/>
          <p:nvPr/>
        </p:nvSpPr>
        <p:spPr>
          <a:xfrm>
            <a:off x="64497" y="6610917"/>
            <a:ext cx="288000" cy="180000"/>
          </a:xfrm>
          <a:prstGeom prst="rect">
            <a:avLst/>
          </a:prstGeom>
          <a:blipFill>
            <a:blip r:embed="rId3">
              <a:alphaModFix amt="50000"/>
            </a:blip>
          </a:blipFill>
          <a:ln w="12700"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75" name="Shape 565"/>
          <p:cNvSpPr/>
          <p:nvPr/>
        </p:nvSpPr>
        <p:spPr>
          <a:xfrm>
            <a:off x="4225150" y="2770442"/>
            <a:ext cx="1597639" cy="104808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76" name="diagonal-thick-arrow-pointing-down_21225"/>
          <p:cNvSpPr>
            <a:spLocks noChangeAspect="1"/>
          </p:cNvSpPr>
          <p:nvPr/>
        </p:nvSpPr>
        <p:spPr bwMode="auto">
          <a:xfrm rot="10800000">
            <a:off x="5826019" y="3791780"/>
            <a:ext cx="609685" cy="608974"/>
          </a:xfrm>
          <a:custGeom>
            <a:avLst/>
            <a:gdLst>
              <a:gd name="T0" fmla="*/ 689 w 689"/>
              <a:gd name="T1" fmla="*/ 689 h 689"/>
              <a:gd name="T2" fmla="*/ 689 w 689"/>
              <a:gd name="T3" fmla="*/ 128 h 689"/>
              <a:gd name="T4" fmla="*/ 525 w 689"/>
              <a:gd name="T5" fmla="*/ 292 h 689"/>
              <a:gd name="T6" fmla="*/ 233 w 689"/>
              <a:gd name="T7" fmla="*/ 0 h 689"/>
              <a:gd name="T8" fmla="*/ 0 w 689"/>
              <a:gd name="T9" fmla="*/ 233 h 689"/>
              <a:gd name="T10" fmla="*/ 292 w 689"/>
              <a:gd name="T11" fmla="*/ 525 h 689"/>
              <a:gd name="T12" fmla="*/ 128 w 689"/>
              <a:gd name="T13" fmla="*/ 689 h 689"/>
              <a:gd name="T14" fmla="*/ 689 w 689"/>
              <a:gd name="T15" fmla="*/ 689 h 6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9" h="689">
                <a:moveTo>
                  <a:pt x="689" y="689"/>
                </a:moveTo>
                <a:lnTo>
                  <a:pt x="689" y="128"/>
                </a:lnTo>
                <a:lnTo>
                  <a:pt x="525" y="292"/>
                </a:lnTo>
                <a:lnTo>
                  <a:pt x="233" y="0"/>
                </a:lnTo>
                <a:lnTo>
                  <a:pt x="0" y="233"/>
                </a:lnTo>
                <a:lnTo>
                  <a:pt x="292" y="525"/>
                </a:lnTo>
                <a:lnTo>
                  <a:pt x="128" y="689"/>
                </a:lnTo>
                <a:lnTo>
                  <a:pt x="689" y="689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</p:sp>
      <p:sp>
        <p:nvSpPr>
          <p:cNvPr id="80" name="文本框 79"/>
          <p:cNvSpPr txBox="1"/>
          <p:nvPr/>
        </p:nvSpPr>
        <p:spPr>
          <a:xfrm>
            <a:off x="5185673" y="3801106"/>
            <a:ext cx="41211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</a:rPr>
              <a:t>3</a:t>
            </a:r>
            <a:endParaRPr lang="en-US" altLang="zh-CN" sz="3600" b="1" dirty="0">
              <a:solidFill>
                <a:srgbClr val="FF0000"/>
              </a:solidFill>
            </a:endParaRPr>
          </a:p>
        </p:txBody>
      </p:sp>
      <p:sp>
        <p:nvSpPr>
          <p:cNvPr id="81" name="diagonal-thick-arrow-pointing-down_21225"/>
          <p:cNvSpPr>
            <a:spLocks noChangeAspect="1"/>
          </p:cNvSpPr>
          <p:nvPr/>
        </p:nvSpPr>
        <p:spPr bwMode="auto">
          <a:xfrm rot="13500000">
            <a:off x="2455717" y="3973477"/>
            <a:ext cx="609685" cy="608974"/>
          </a:xfrm>
          <a:custGeom>
            <a:avLst/>
            <a:gdLst>
              <a:gd name="T0" fmla="*/ 689 w 689"/>
              <a:gd name="T1" fmla="*/ 689 h 689"/>
              <a:gd name="T2" fmla="*/ 689 w 689"/>
              <a:gd name="T3" fmla="*/ 128 h 689"/>
              <a:gd name="T4" fmla="*/ 525 w 689"/>
              <a:gd name="T5" fmla="*/ 292 h 689"/>
              <a:gd name="T6" fmla="*/ 233 w 689"/>
              <a:gd name="T7" fmla="*/ 0 h 689"/>
              <a:gd name="T8" fmla="*/ 0 w 689"/>
              <a:gd name="T9" fmla="*/ 233 h 689"/>
              <a:gd name="T10" fmla="*/ 292 w 689"/>
              <a:gd name="T11" fmla="*/ 525 h 689"/>
              <a:gd name="T12" fmla="*/ 128 w 689"/>
              <a:gd name="T13" fmla="*/ 689 h 689"/>
              <a:gd name="T14" fmla="*/ 689 w 689"/>
              <a:gd name="T15" fmla="*/ 689 h 6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9" h="689">
                <a:moveTo>
                  <a:pt x="689" y="689"/>
                </a:moveTo>
                <a:lnTo>
                  <a:pt x="689" y="128"/>
                </a:lnTo>
                <a:lnTo>
                  <a:pt x="525" y="292"/>
                </a:lnTo>
                <a:lnTo>
                  <a:pt x="233" y="0"/>
                </a:lnTo>
                <a:lnTo>
                  <a:pt x="0" y="233"/>
                </a:lnTo>
                <a:lnTo>
                  <a:pt x="292" y="525"/>
                </a:lnTo>
                <a:lnTo>
                  <a:pt x="128" y="689"/>
                </a:lnTo>
                <a:lnTo>
                  <a:pt x="689" y="689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</p:sp>
      <p:sp>
        <p:nvSpPr>
          <p:cNvPr id="82" name="文本框 81"/>
          <p:cNvSpPr txBox="1"/>
          <p:nvPr/>
        </p:nvSpPr>
        <p:spPr>
          <a:xfrm>
            <a:off x="3023870" y="4114165"/>
            <a:ext cx="3816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</a:rPr>
              <a:t>1</a:t>
            </a:r>
            <a:endParaRPr lang="en-US" altLang="zh-CN" sz="3600" b="1" dirty="0">
              <a:solidFill>
                <a:srgbClr val="FF0000"/>
              </a:solidFill>
            </a:endParaRPr>
          </a:p>
        </p:txBody>
      </p:sp>
      <p:sp>
        <p:nvSpPr>
          <p:cNvPr id="88" name="Shape 565"/>
          <p:cNvSpPr/>
          <p:nvPr/>
        </p:nvSpPr>
        <p:spPr>
          <a:xfrm>
            <a:off x="2006995" y="2786054"/>
            <a:ext cx="1597639" cy="104808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  <a:miter lim="400000"/>
          </a:ln>
        </p:spPr>
        <p:txBody>
          <a:bodyPr lIns="25400" tIns="25400" rIns="25400" bIns="25400" anchor="ctr"/>
          <a:lstStyle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89" name="Shape 566"/>
          <p:cNvSpPr/>
          <p:nvPr/>
        </p:nvSpPr>
        <p:spPr>
          <a:xfrm>
            <a:off x="353566" y="5711701"/>
            <a:ext cx="3545015" cy="1128514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 anchor="ctr">
            <a:spAutoFit/>
          </a:bodyPr>
          <a:lstStyle/>
          <a:p>
            <a:pPr defTabSz="228600">
              <a:defRPr sz="28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rPr sz="1400" dirty="0" err="1"/>
              <a:t>D级别：可面向互联网公开的应用及数据</a:t>
            </a:r>
            <a:endParaRPr sz="1400" dirty="0"/>
          </a:p>
          <a:p>
            <a:pPr defTabSz="228600">
              <a:defRPr sz="28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rPr sz="1400" dirty="0" err="1"/>
              <a:t>C级别：互联网信息数据，不对外公开信息</a:t>
            </a:r>
            <a:endParaRPr sz="1400" dirty="0"/>
          </a:p>
          <a:p>
            <a:pPr defTabSz="228600">
              <a:defRPr sz="28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rPr sz="1400" dirty="0" err="1"/>
              <a:t>B级别：三级等保管理，运行非密业务</a:t>
            </a:r>
            <a:endParaRPr sz="1400" dirty="0"/>
          </a:p>
          <a:p>
            <a:pPr defTabSz="228600">
              <a:defRPr sz="28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rPr sz="1400" dirty="0" err="1"/>
              <a:t>A级别：机密级管理，敏感非涉密业务</a:t>
            </a:r>
            <a:endParaRPr sz="1400" dirty="0"/>
          </a:p>
          <a:p>
            <a:pPr defTabSz="228600">
              <a:defRPr sz="28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rPr sz="1400" dirty="0" err="1"/>
              <a:t>S级别：机密级，物理隔绝应用数据</a:t>
            </a:r>
            <a:endParaRPr sz="1400" dirty="0"/>
          </a:p>
        </p:txBody>
      </p:sp>
      <p:sp>
        <p:nvSpPr>
          <p:cNvPr id="4" name="文本框 3"/>
          <p:cNvSpPr txBox="1"/>
          <p:nvPr/>
        </p:nvSpPr>
        <p:spPr>
          <a:xfrm>
            <a:off x="8558530" y="2888615"/>
            <a:ext cx="3491230" cy="3415030"/>
          </a:xfrm>
          <a:prstGeom prst="rect">
            <a:avLst/>
          </a:prstGeom>
          <a:solidFill>
            <a:schemeClr val="bg2">
              <a:lumMod val="75000"/>
              <a:alpha val="77000"/>
            </a:schemeClr>
          </a:solidFill>
        </p:spPr>
        <p:txBody>
          <a:bodyPr wrap="none" rtlCol="0">
            <a:spAutoFit/>
          </a:bodyPr>
          <a:p>
            <a:pPr marL="342900" indent="-342900" algn="l">
              <a:buFont typeface="+mj-lt"/>
              <a:buAutoNum type="arabi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数据分析区：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Neo4j图数据库-数据分析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zh-CN" altLang="en-US">
                <a:solidFill>
                  <a:schemeClr val="bg1"/>
                </a:solidFill>
              </a:rPr>
              <a:t>数据采集区</a:t>
            </a:r>
            <a:endParaRPr lang="zh-CN" altLang="en-US">
              <a:solidFill>
                <a:schemeClr val="bg1"/>
              </a:solidFill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知识图谱构建组件</a:t>
            </a:r>
            <a:endParaRPr lang="zh-CN" altLang="en-US">
              <a:solidFill>
                <a:schemeClr val="bg1"/>
              </a:solidFill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有害识别组件</a:t>
            </a:r>
            <a:endParaRPr lang="zh-CN" altLang="en-US">
              <a:solidFill>
                <a:schemeClr val="bg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zh-CN" altLang="en-US">
                <a:solidFill>
                  <a:schemeClr val="bg1"/>
                </a:solidFill>
              </a:rPr>
              <a:t>业务工作区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知库门户</a:t>
            </a:r>
            <a:endParaRPr lang="zh-CN" altLang="en-US">
              <a:solidFill>
                <a:schemeClr val="bg1"/>
              </a:solidFill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zh-CN" altLang="en-US">
                <a:solidFill>
                  <a:schemeClr val="bg1"/>
                </a:solidFill>
                <a:sym typeface="+mn-ea"/>
              </a:rPr>
              <a:t>知库运营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pPr marL="800100" lvl="1" indent="-342900" algn="l">
              <a:buFont typeface="+mj-lt"/>
              <a:buAutoNum type="alphaLcPeriod"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mysql</a:t>
            </a:r>
            <a:endParaRPr lang="zh-CN" altLang="en-US">
              <a:solidFill>
                <a:schemeClr val="bg1"/>
              </a:solidFill>
            </a:endParaRPr>
          </a:p>
          <a:p>
            <a:pPr indent="0" algn="l">
              <a:buFont typeface="+mj-ea"/>
              <a:buNone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A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：有害样品库对接</a:t>
            </a:r>
            <a:endParaRPr lang="zh-CN" altLang="en-US">
              <a:solidFill>
                <a:schemeClr val="bg1"/>
              </a:solidFill>
            </a:endParaRPr>
          </a:p>
          <a:p>
            <a:pPr indent="0" algn="l">
              <a:buFont typeface="+mj-ea"/>
              <a:buNone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B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：数据存储</a:t>
            </a:r>
            <a:endParaRPr lang="zh-CN" altLang="en-US">
              <a:solidFill>
                <a:schemeClr val="bg1"/>
              </a:solidFill>
            </a:endParaRPr>
          </a:p>
          <a:p>
            <a:pPr indent="0" algn="l">
              <a:buFont typeface="+mj-ea"/>
              <a:buNone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C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：分词/分句等服务对接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Shape 565"/>
          <p:cNvSpPr/>
          <p:nvPr/>
        </p:nvSpPr>
        <p:spPr>
          <a:xfrm>
            <a:off x="2006995" y="1646864"/>
            <a:ext cx="1597639" cy="104808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  <a:miter lim="400000"/>
          </a:ln>
        </p:spPr>
        <p:txBody>
          <a:bodyPr lIns="25400" tIns="25400" rIns="25400" bIns="25400" anchor="ctr"/>
          <a:p>
            <a:pPr>
              <a:defRPr sz="5000">
                <a:solidFill>
                  <a:srgbClr val="FFFFFF"/>
                </a:solidFill>
              </a:defRPr>
            </a:pPr>
            <a:endParaRPr sz="2500" dirty="0"/>
          </a:p>
        </p:txBody>
      </p:sp>
      <p:sp>
        <p:nvSpPr>
          <p:cNvPr id="7" name="diagonal-thick-arrow-pointing-down_21225"/>
          <p:cNvSpPr>
            <a:spLocks noChangeAspect="1"/>
          </p:cNvSpPr>
          <p:nvPr/>
        </p:nvSpPr>
        <p:spPr bwMode="auto">
          <a:xfrm rot="10800000">
            <a:off x="3615584" y="2196025"/>
            <a:ext cx="609685" cy="608974"/>
          </a:xfrm>
          <a:custGeom>
            <a:avLst/>
            <a:gdLst>
              <a:gd name="T0" fmla="*/ 689 w 689"/>
              <a:gd name="T1" fmla="*/ 689 h 689"/>
              <a:gd name="T2" fmla="*/ 689 w 689"/>
              <a:gd name="T3" fmla="*/ 128 h 689"/>
              <a:gd name="T4" fmla="*/ 525 w 689"/>
              <a:gd name="T5" fmla="*/ 292 h 689"/>
              <a:gd name="T6" fmla="*/ 233 w 689"/>
              <a:gd name="T7" fmla="*/ 0 h 689"/>
              <a:gd name="T8" fmla="*/ 0 w 689"/>
              <a:gd name="T9" fmla="*/ 233 h 689"/>
              <a:gd name="T10" fmla="*/ 292 w 689"/>
              <a:gd name="T11" fmla="*/ 525 h 689"/>
              <a:gd name="T12" fmla="*/ 128 w 689"/>
              <a:gd name="T13" fmla="*/ 689 h 689"/>
              <a:gd name="T14" fmla="*/ 689 w 689"/>
              <a:gd name="T15" fmla="*/ 689 h 6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9" h="689">
                <a:moveTo>
                  <a:pt x="689" y="689"/>
                </a:moveTo>
                <a:lnTo>
                  <a:pt x="689" y="128"/>
                </a:lnTo>
                <a:lnTo>
                  <a:pt x="525" y="292"/>
                </a:lnTo>
                <a:lnTo>
                  <a:pt x="233" y="0"/>
                </a:lnTo>
                <a:lnTo>
                  <a:pt x="0" y="233"/>
                </a:lnTo>
                <a:lnTo>
                  <a:pt x="292" y="525"/>
                </a:lnTo>
                <a:lnTo>
                  <a:pt x="128" y="689"/>
                </a:lnTo>
                <a:lnTo>
                  <a:pt x="689" y="689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</p:sp>
      <p:sp>
        <p:nvSpPr>
          <p:cNvPr id="8" name="文本框 7"/>
          <p:cNvSpPr txBox="1"/>
          <p:nvPr/>
        </p:nvSpPr>
        <p:spPr>
          <a:xfrm>
            <a:off x="4300483" y="2099941"/>
            <a:ext cx="41211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 b="1" dirty="0">
                <a:solidFill>
                  <a:srgbClr val="FF0000"/>
                </a:solidFill>
              </a:rPr>
              <a:t>2</a:t>
            </a:r>
            <a:endParaRPr lang="en-US" altLang="zh-CN" sz="36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82"/>
          <p:cNvSpPr txBox="1"/>
          <p:nvPr/>
        </p:nvSpPr>
        <p:spPr>
          <a:xfrm>
            <a:off x="1905" y="123826"/>
            <a:ext cx="12192000" cy="648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pPr algn="l"/>
            <a:r>
              <a:rPr lang="zh-CN" altLang="en-US" sz="2800" dirty="0">
                <a:latin typeface="+mn-lt"/>
                <a:ea typeface="+mn-lt"/>
              </a:rPr>
              <a:t>新疆测试部署清单</a:t>
            </a:r>
            <a:endParaRPr lang="zh-CN" altLang="en-US" sz="2800" dirty="0">
              <a:latin typeface="+mn-lt"/>
              <a:ea typeface="+mn-lt"/>
            </a:endParaRPr>
          </a:p>
        </p:txBody>
      </p:sp>
      <p:graphicFrame>
        <p:nvGraphicFramePr>
          <p:cNvPr id="5" name="表格 4"/>
          <p:cNvGraphicFramePr/>
          <p:nvPr/>
        </p:nvGraphicFramePr>
        <p:xfrm>
          <a:off x="0" y="1033145"/>
          <a:ext cx="12193905" cy="54044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2010"/>
                <a:gridCol w="1475740"/>
                <a:gridCol w="1616075"/>
                <a:gridCol w="1241425"/>
                <a:gridCol w="4201795"/>
                <a:gridCol w="1546860"/>
              </a:tblGrid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项目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区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服务器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端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存放目录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备注</a:t>
                      </a:r>
                      <a:endParaRPr lang="zh-CN" altLang="en-US"/>
                    </a:p>
                  </a:txBody>
                  <a:tcPr/>
                </a:tc>
              </a:tr>
              <a:tr h="36258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有害识别组件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数据采集</a:t>
                      </a:r>
                      <a:r>
                        <a:rPr lang="zh-CN" altLang="en-US" sz="1600"/>
                        <a:t>区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10.20.20.195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8009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</a:tr>
              <a:tr h="3854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知识图谱构建组件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分析数据区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</a:tr>
              <a:tr h="416560">
                <a:tc rowSpan="3"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知库门户-前后端</a:t>
                      </a:r>
                      <a:endParaRPr lang="zh-CN" altLang="en-US" sz="1600"/>
                    </a:p>
                  </a:txBody>
                  <a:tcPr/>
                </a:tc>
                <a:tc rowSpan="3"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业务工作区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10.20.20.64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前端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/home/work/XJWXB/www/ZKMH-9170</a:t>
                      </a:r>
                      <a:endParaRPr lang="zh-CN" altLang="en-US" sz="1600"/>
                    </a:p>
                  </a:txBody>
                  <a:tcPr/>
                </a:tc>
                <a:tc rowSpan="7"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部署应用端将项目打成</a:t>
                      </a:r>
                      <a:r>
                        <a:rPr lang="en-US" altLang="zh-CN" sz="1600"/>
                        <a:t>war</a:t>
                      </a:r>
                      <a:r>
                        <a:rPr lang="zh-CN" altLang="en-US" sz="1600"/>
                        <a:t>包部署在</a:t>
                      </a:r>
                      <a:r>
                        <a:rPr lang="en-US" altLang="zh-CN" sz="1600"/>
                        <a:t>tomcat</a:t>
                      </a:r>
                      <a:r>
                        <a:rPr lang="zh-CN" altLang="en-US" sz="1600"/>
                        <a:t>下启动</a:t>
                      </a:r>
                      <a:endParaRPr lang="zh-CN" altLang="en-US" sz="1600"/>
                    </a:p>
                  </a:txBody>
                  <a:tcPr/>
                </a:tc>
              </a:tr>
              <a:tr h="414020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10.20.20.64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后端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/home/work/XJWXB/tomcat/ZKMH-8170</a:t>
                      </a:r>
                      <a:endParaRPr lang="zh-CN" altLang="en-US" sz="1600"/>
                    </a:p>
                  </a:txBody>
                  <a:tcPr/>
                </a:tc>
                <a:tc vMerge="1">
                  <a:tcPr/>
                </a:tc>
              </a:tr>
              <a:tr h="436880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10.20.20.64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nginx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/home/work/XJWXB/nginx/ZKMH-9170</a:t>
                      </a:r>
                      <a:endParaRPr lang="zh-CN" altLang="en-US" sz="1600"/>
                    </a:p>
                  </a:txBody>
                  <a:tcPr/>
                </a:tc>
                <a:tc vMerge="1">
                  <a:tcPr/>
                </a:tc>
              </a:tr>
              <a:tr h="401320">
                <a:tc rowSpan="3"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知库运营-前后端</a:t>
                      </a:r>
                      <a:endParaRPr lang="zh-CN" altLang="en-US" sz="1600"/>
                    </a:p>
                  </a:txBody>
                  <a:tcPr/>
                </a:tc>
                <a:tc rowSpan="3"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业务工作区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10.20.20.64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前端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/home/work/XJWXB/www/ZKYY-9171</a:t>
                      </a:r>
                      <a:endParaRPr lang="zh-CN" altLang="en-US" sz="1600"/>
                    </a:p>
                  </a:txBody>
                  <a:tcPr/>
                </a:tc>
                <a:tc vMerge="1">
                  <a:tcPr/>
                </a:tc>
              </a:tr>
              <a:tr h="401955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10.20.20.64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后端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/home/work/XJWXB/tomcat/ZKYY-8171</a:t>
                      </a:r>
                      <a:endParaRPr lang="zh-CN" altLang="en-US" sz="1600"/>
                    </a:p>
                  </a:txBody>
                  <a:tcPr/>
                </a:tc>
                <a:tc vMerge="1">
                  <a:tcPr/>
                </a:tc>
              </a:tr>
              <a:tr h="448945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10.20.20.64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nginx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/home/work/XJWXB/nginx/ZKYY-9171</a:t>
                      </a:r>
                      <a:endParaRPr lang="zh-CN" altLang="en-US" sz="1600"/>
                    </a:p>
                  </a:txBody>
                  <a:tcPr/>
                </a:tc>
                <a:tc vMerge="1">
                  <a:tcPr/>
                </a:tc>
              </a:tr>
              <a:tr h="44259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知识图谱构建组件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数据采集</a:t>
                      </a:r>
                      <a:r>
                        <a:rPr lang="zh-CN" altLang="en-US" sz="1600"/>
                        <a:t>区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 vMerge="1">
                  <a:tcPr/>
                </a:tc>
              </a:tr>
              <a:tr h="44323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Neo4j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分析数据区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docker</a:t>
                      </a:r>
                      <a:endParaRPr lang="zh-CN" altLang="en-US" sz="1600"/>
                    </a:p>
                  </a:txBody>
                  <a:tcPr/>
                </a:tc>
              </a:tr>
              <a:tr h="44259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mysql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业务工作区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10.20.20.34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3306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</a:tr>
              <a:tr h="44259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fastdfs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业务工作区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10.20.30.103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80/22122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6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82"/>
          <p:cNvSpPr txBox="1"/>
          <p:nvPr/>
        </p:nvSpPr>
        <p:spPr>
          <a:xfrm>
            <a:off x="0" y="277496"/>
            <a:ext cx="12192000" cy="648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000000"/>
                </a:solidFill>
                <a:latin typeface="Songti SC Regular"/>
                <a:ea typeface="Songti SC Regular"/>
                <a:cs typeface="Songti SC Regular"/>
                <a:sym typeface="Songti SC Regular"/>
              </a:defRPr>
            </a:lvl1pPr>
          </a:lstStyle>
          <a:p>
            <a:pPr algn="l"/>
            <a:r>
              <a:rPr lang="zh-CN" altLang="en-US" sz="2800" dirty="0"/>
              <a:t>服务清单</a:t>
            </a:r>
            <a:r>
              <a:rPr lang="en-US" altLang="zh-CN" sz="2800" dirty="0"/>
              <a:t>-</a:t>
            </a:r>
            <a:r>
              <a:rPr lang="zh-CN" altLang="en-US" sz="2800" dirty="0"/>
              <a:t>新疆测试</a:t>
            </a:r>
            <a:endParaRPr lang="zh-CN" altLang="en-US" sz="2800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118745" y="1281430"/>
          <a:ext cx="12073255" cy="56718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925320"/>
                <a:gridCol w="1823085"/>
                <a:gridCol w="7188200"/>
                <a:gridCol w="1136650"/>
              </a:tblGrid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服务</a:t>
                      </a:r>
                      <a:endParaRPr lang="zh-CN" alt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提供方</a:t>
                      </a:r>
                      <a:endParaRPr lang="zh-CN" alt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服务地址</a:t>
                      </a:r>
                      <a:endParaRPr lang="zh-CN" alt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接口格式</a:t>
                      </a:r>
                      <a:endParaRPr lang="zh-CN" alt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语种识别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外部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 rowSpan="7">
                  <a:txBody>
                    <a:bodyPr/>
                    <a:lstStyle/>
                    <a:p>
                      <a:pPr algn="l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10.10.40.10:8080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Http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汉语分句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外部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 vMerge="1"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Http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维语分句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外部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 vMerge="1"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Http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英语分句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外部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 vMerge="1"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Http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外部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 vMerge="1"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Http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人脸识别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外部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 vMerge="1"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Http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命名实体识别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外部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 vMerge="1"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Http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有害样品库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外部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10.20.20.195:8009/YPKGLXT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Http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有害识别程序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外部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Kafka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mysql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外部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10.20.20.34:3306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Http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Neo4j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内部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Http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  <a:tr h="4051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知识图谱构建组件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内部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Http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43" marR="5443" marT="5443" marB="0" anchor="ctr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1558</Words>
  <Application>WPS 演示</Application>
  <PresentationFormat>宽屏</PresentationFormat>
  <Paragraphs>372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4" baseType="lpstr">
      <vt:lpstr>Arial</vt:lpstr>
      <vt:lpstr>方正书宋_GBK</vt:lpstr>
      <vt:lpstr>Wingdings</vt:lpstr>
      <vt:lpstr>Songti SC Regular</vt:lpstr>
      <vt:lpstr>Helvetica</vt:lpstr>
      <vt:lpstr>等线</vt:lpstr>
      <vt:lpstr>微软雅黑</vt:lpstr>
      <vt:lpstr>汉仪旗黑KW</vt:lpstr>
      <vt:lpstr>宋体</vt:lpstr>
      <vt:lpstr>Arial Unicode MS</vt:lpstr>
      <vt:lpstr>Calibri</vt:lpstr>
      <vt:lpstr>Helvetica Neue</vt:lpstr>
      <vt:lpstr>汉仪书宋二KW</vt:lpstr>
      <vt:lpstr>Thonburi</vt:lpstr>
      <vt:lpstr>汉仪中等线KW</vt:lpstr>
      <vt:lpstr>等线 Light</vt:lpstr>
      <vt:lpstr>等线</vt:lpstr>
      <vt:lpstr>Office 主题​​</vt:lpstr>
      <vt:lpstr>PowerPoint 演示文稿</vt:lpstr>
      <vt:lpstr>环境逻辑结构</vt:lpstr>
      <vt:lpstr>PowerPoint 演示文稿</vt:lpstr>
      <vt:lpstr>部署结构-新疆测试环境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苏展</dc:creator>
  <cp:lastModifiedBy>shandd</cp:lastModifiedBy>
  <cp:revision>21</cp:revision>
  <dcterms:created xsi:type="dcterms:W3CDTF">2019-05-29T05:57:37Z</dcterms:created>
  <dcterms:modified xsi:type="dcterms:W3CDTF">2019-05-29T05:57:37Z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2052-1.1.0.1454</vt:lpwstr>
  </property>
</Properties>
</file>

<file path=docProps/thumbnail.jpeg>
</file>